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39" r:id="rId2"/>
    <p:sldId id="752" r:id="rId3"/>
    <p:sldId id="347" r:id="rId4"/>
    <p:sldId id="297" r:id="rId5"/>
    <p:sldId id="753" r:id="rId6"/>
    <p:sldId id="754" r:id="rId7"/>
    <p:sldId id="755" r:id="rId8"/>
    <p:sldId id="756" r:id="rId9"/>
    <p:sldId id="758" r:id="rId10"/>
    <p:sldId id="759" r:id="rId11"/>
    <p:sldId id="757" r:id="rId12"/>
    <p:sldId id="761" r:id="rId13"/>
    <p:sldId id="762" r:id="rId14"/>
    <p:sldId id="760" r:id="rId15"/>
    <p:sldId id="764" r:id="rId16"/>
    <p:sldId id="763" r:id="rId17"/>
    <p:sldId id="765" r:id="rId18"/>
    <p:sldId id="768" r:id="rId19"/>
    <p:sldId id="767" r:id="rId20"/>
    <p:sldId id="766" r:id="rId21"/>
    <p:sldId id="769" r:id="rId22"/>
    <p:sldId id="770" r:id="rId23"/>
    <p:sldId id="315" r:id="rId24"/>
  </p:sldIdLst>
  <p:sldSz cx="19799300" cy="11160125"/>
  <p:notesSz cx="6858000" cy="9144000"/>
  <p:embeddedFontLs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Tinkoff Sans" panose="02000506050000020004" pitchFamily="2" charset="77"/>
      <p:regular r:id="rId31"/>
      <p:bold r:id="rId32"/>
    </p:embeddedFont>
    <p:embeddedFont>
      <p:font typeface="TINKOFFSANS-MEDIUM" panose="02000806050000020004" pitchFamily="2" charset="77"/>
      <p:regular r:id="rId33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D8AC"/>
    <a:srgbClr val="FF7B75"/>
    <a:srgbClr val="E5ECFF"/>
    <a:srgbClr val="428BF9"/>
    <a:srgbClr val="F5F5F6"/>
    <a:srgbClr val="458BF9"/>
    <a:srgbClr val="F5F5F8"/>
    <a:srgbClr val="F9F9F9"/>
    <a:srgbClr val="D87FE4"/>
    <a:srgbClr val="FFD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37"/>
    <p:restoredTop sz="96889"/>
  </p:normalViewPr>
  <p:slideViewPr>
    <p:cSldViewPr snapToGrid="0" snapToObjects="1" showGuides="1">
      <p:cViewPr varScale="1">
        <p:scale>
          <a:sx n="94" d="100"/>
          <a:sy n="94" d="100"/>
        </p:scale>
        <p:origin x="712" y="216"/>
      </p:cViewPr>
      <p:guideLst/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14.03.2024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№1</a:t>
            </a:r>
          </a:p>
          <a:p>
            <a:r>
              <a:rPr lang="ru-RU" dirty="0"/>
              <a:t>Титульный слайд с фоном фирменного цвета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из трех примеров выберите подходящий под вашу презентацию)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1994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07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285744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9241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158823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260664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0597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4753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1505127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514726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818132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0040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1329316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875590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14220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/>
              <a:t>закрывающий презентацию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406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043103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71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787905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4860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962526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307946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60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2C0D006E-0A6E-3D2A-C6DE-DA36586C32BF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5D7021-7DA7-B786-9C29-64FD78DBE5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0"/>
            <a:ext cx="9287822" cy="10458916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9059ADDE-EB1D-5FB1-1DB0-8992C3CB578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85E07B2-C0E4-7A4B-23C2-A00ED9EBC14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EB46C4C-1034-10A7-9D85-BA384285E25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075107F-80DE-B50D-C61F-B6BD51331F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6EB488C-C959-31E5-22D5-64CE6C93BD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7CECC76-94C9-30F4-A0F6-8F4201CD711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38F5AD3-F762-7697-4634-D1BE6EAC44E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E37AE35-2B96-3BF8-42DE-2E13E8395D8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2AA2099-DA1E-9EB9-91DB-61067B0895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4F8A834-7011-3847-9AC6-4150C20CA8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9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D767E0E-239F-ECF8-7702-D740AA94F1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94C479B-8287-A554-C925-77FDC6E56631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7682F18-8DFA-8B45-AC66-2469D8713F9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B09A6F8-A775-8715-407E-C69332CBC5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956256C-48F3-269E-DA0B-F9F36FC0D7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415926E-81EF-1466-7D52-DAD555E2414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6B8652C-FA1B-2FC2-99D3-787F0C4EBE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229569A8-7A8E-3D0A-16C6-4155BC32BCE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823704E-EFE0-CB52-4796-7B56DAC6A2F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19ED438-C155-D7D1-A71E-4CF48940737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5" y="404315"/>
            <a:ext cx="3833873" cy="923442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40FA90F-DE6C-9261-0015-95EA592878B5}"/>
              </a:ext>
            </a:extLst>
          </p:cNvPr>
          <p:cNvCxnSpPr/>
          <p:nvPr userDrawn="1"/>
        </p:nvCxnSpPr>
        <p:spPr>
          <a:xfrm>
            <a:off x="4336472" y="525342"/>
            <a:ext cx="0" cy="681389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5427BC-FF3E-4971-3455-4AD64519A4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08538" y="519499"/>
            <a:ext cx="3406775" cy="69296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6036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B5BC020-4F3E-662D-E779-7340409B0BE0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61697" y="4167873"/>
            <a:ext cx="11037111" cy="1809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отбивочном</a:t>
            </a:r>
            <a:r>
              <a:rPr dirty="0"/>
              <a:t> </a:t>
            </a:r>
            <a:r>
              <a:rPr dirty="0" err="1"/>
              <a:t>слайде</a:t>
            </a:r>
            <a:r>
              <a:rPr dirty="0"/>
              <a:t> </a:t>
            </a:r>
            <a:r>
              <a:rPr dirty="0" err="1"/>
              <a:t>вашей</a:t>
            </a:r>
            <a:r>
              <a:rPr dirty="0"/>
              <a:t>  </a:t>
            </a:r>
            <a:r>
              <a:rPr dirty="0" err="1"/>
              <a:t>презентации</a:t>
            </a:r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69FFB8-0D1E-DF95-9E2C-C74CEB3F2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A59BAAE-503F-636C-D1D4-89E57770C7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CD8ABAC-5583-3BA9-0E9F-37251C23D9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D1FF158A-7454-495D-9C21-F46587E7F9F6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F9D6109-D4B5-CF31-E3BC-50D39DECFAF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B9D98041-F04C-AD4D-9D86-5350C763691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37FEAE-8262-701D-189C-B61AC14CA5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2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">
            <a:extLst>
              <a:ext uri="{FF2B5EF4-FFF2-40B4-BE49-F238E27FC236}">
                <a16:creationId xmlns:a16="http://schemas.microsoft.com/office/drawing/2014/main" id="{32C52016-2FCD-DC51-371F-5F24F23813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6D5C0269-6787-5153-8D07-2A0E1BE199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1AB60AE-97F3-0612-173B-22103BC6C4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A14D1FD4-A5D0-84DB-3720-AD43E7EE5B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C21114-3074-4726-96CA-430F7DDB1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22E552-8612-7876-050C-E136D96F6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E8B219-2941-33F9-CB32-019B43A4DA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56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00576834-494C-37F1-95CC-CF3C3979FD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DC63EE5-58DC-1F60-4B8D-9AA757219A2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390C7A8-CC92-BCD7-41CC-6B4A3773CAD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72"/>
            </a:lvl1pPr>
            <a:lvl2pPr marL="914219" indent="-171416">
              <a:buFontTx/>
              <a:defRPr sz="1772"/>
            </a:lvl2pPr>
            <a:lvl3pPr marL="1688192" indent="-202584">
              <a:buFontTx/>
              <a:defRPr sz="1772"/>
            </a:lvl3pPr>
            <a:lvl4pPr marL="2458939" indent="-230524">
              <a:buFontTx/>
              <a:defRPr sz="1772"/>
            </a:lvl4pPr>
            <a:lvl5pPr marL="3201744" indent="-230524">
              <a:buFontTx/>
              <a:defRPr sz="1772"/>
            </a:lvl5pPr>
          </a:lstStyle>
          <a:p>
            <a:r>
              <a:t>Разнообразный и богатый опыт рамки  и место обучения кадров позволяет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выполнить важные задания по разработке</a:t>
            </a:r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и место обучения кадров позволяет</a:t>
            </a:r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557D1B9-4244-912E-0ABA-A5E2815994A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31960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5E55C7B-9DB4-1FFD-89DD-4554FF4928D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E6F39FC-2939-B6FC-5A41-54D0CC824EB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D9475933-2594-4AEB-86E0-731D1D9BF899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1360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FD1F63-EE09-18B7-1F6B-E87CE498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12816"/>
          <a:stretch/>
        </p:blipFill>
        <p:spPr>
          <a:xfrm>
            <a:off x="0" y="-1"/>
            <a:ext cx="19823463" cy="111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067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4B22B15-9CD3-0A0E-6673-06A97918B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F900DCD-3DB9-C21F-8EE7-2A4B133EF24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DF84A1A-3892-BEBC-E3CB-B413F84BF63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71" r:id="rId2"/>
    <p:sldLayoutId id="2147483772" r:id="rId3"/>
    <p:sldLayoutId id="2147483717" r:id="rId4"/>
    <p:sldLayoutId id="2147483770" r:id="rId5"/>
    <p:sldLayoutId id="2147483769" r:id="rId6"/>
    <p:sldLayoutId id="2147483766" r:id="rId7"/>
    <p:sldLayoutId id="2147483752" r:id="rId8"/>
    <p:sldLayoutId id="2147483768" r:id="rId9"/>
    <p:sldLayoutId id="2147483758" r:id="rId10"/>
    <p:sldLayoutId id="2147483764" r:id="rId11"/>
    <p:sldLayoutId id="2147483753" r:id="rId12"/>
    <p:sldLayoutId id="2147483751" r:id="rId13"/>
    <p:sldLayoutId id="2147483742" r:id="rId14"/>
    <p:sldLayoutId id="2147483658" r:id="rId15"/>
    <p:sldLayoutId id="2147483659" r:id="rId16"/>
    <p:sldLayoutId id="2147483709" r:id="rId17"/>
    <p:sldLayoutId id="2147483741" r:id="rId18"/>
    <p:sldLayoutId id="2147483668" r:id="rId19"/>
    <p:sldLayoutId id="2147483745" r:id="rId20"/>
    <p:sldLayoutId id="2147483744" r:id="rId21"/>
    <p:sldLayoutId id="2147483767" r:id="rId22"/>
    <p:sldLayoutId id="2147483754" r:id="rId23"/>
    <p:sldLayoutId id="2147483757" r:id="rId24"/>
    <p:sldLayoutId id="2147483750" r:id="rId25"/>
    <p:sldLayoutId id="2147483712" r:id="rId26"/>
    <p:sldLayoutId id="2147483761" r:id="rId27"/>
    <p:sldLayoutId id="2147483762" r:id="rId28"/>
    <p:sldLayoutId id="2147483763" r:id="rId29"/>
    <p:sldLayoutId id="2147483689" r:id="rId30"/>
    <p:sldLayoutId id="2147483760" r:id="rId31"/>
    <p:sldLayoutId id="2147483756" r:id="rId32"/>
    <p:sldLayoutId id="2147483706" r:id="rId33"/>
    <p:sldLayoutId id="2147483711" r:id="rId34"/>
    <p:sldLayoutId id="2147483713" r:id="rId35"/>
    <p:sldLayoutId id="2147483716" r:id="rId36"/>
    <p:sldLayoutId id="2147483714" r:id="rId37"/>
    <p:sldLayoutId id="2147483743" r:id="rId38"/>
    <p:sldLayoutId id="2147483755" r:id="rId39"/>
    <p:sldLayoutId id="2147483748" r:id="rId40"/>
    <p:sldLayoutId id="2147483749" r:id="rId41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  <p:extLst>
    <p:ext uri="{27BBF7A9-308A-43DC-89C8-2F10F3537804}">
      <p15:sldGuideLst xmlns:p15="http://schemas.microsoft.com/office/powerpoint/2012/main">
        <p15:guide id="1" pos="453" userDrawn="1">
          <p15:clr>
            <a:srgbClr val="F26B43"/>
          </p15:clr>
        </p15:guide>
        <p15:guide id="2" orient="horz" pos="453" userDrawn="1">
          <p15:clr>
            <a:srgbClr val="F26B43"/>
          </p15:clr>
        </p15:guide>
        <p15:guide id="3" pos="12019" userDrawn="1">
          <p15:clr>
            <a:srgbClr val="F26B43"/>
          </p15:clr>
        </p15:guide>
        <p15:guide id="4" orient="horz" pos="65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5.sv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blog/2007/01/23/dynamic-datasource-rout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baeldung.com/spring-abstract-routing-data-source" TargetMode="External"/><Relationship Id="rId4" Type="http://schemas.openxmlformats.org/officeDocument/2006/relationships/hyperlink" Target="https://docs.spring.io/spring-framework/docs/current/javadoc-api/org/springframework/jdbc/datasource/lookup/AbstractRoutingDataSource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%2Fjava%2Fjavase%2F21%2Fdocs%2Fapi%2F%2F/java.base/java/lang/ThreadLocal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sv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arudik/multi-datasourc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arudik/bubli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09A5AF8E-5F21-4E42-8D26-E6CDC47842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ru-RU" sz="2000" spc="31" dirty="0">
                <a:latin typeface="TINKOFFSANS-MEDIUM" panose="02000506050000020004" pitchFamily="2" charset="0"/>
              </a:rPr>
              <a:t>26.03.2024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1D16811-92A2-3E44-9FD3-4216458C73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spc="50" dirty="0">
                <a:latin typeface="TINKOFFSANS-MEDIUM" panose="02000506050000020004" pitchFamily="2" charset="0"/>
              </a:rPr>
              <a:t>Дима Рудик</a:t>
            </a:r>
          </a:p>
          <a:p>
            <a:pPr>
              <a:lnSpc>
                <a:spcPct val="100000"/>
              </a:lnSpc>
            </a:pPr>
            <a:r>
              <a:rPr lang="ru-RU" spc="50" dirty="0">
                <a:latin typeface="TINKOFFSANS-MEDIUM" panose="02000506050000020004" pitchFamily="2" charset="0"/>
              </a:rPr>
              <a:t>Андрей Бронников</a:t>
            </a:r>
            <a:endParaRPr lang="ru-RU" sz="2000" spc="50" dirty="0">
              <a:latin typeface="TINKOFFSANS-MEDIUM" panose="02000506050000020004" pitchFamily="2" charset="0"/>
            </a:endParaRP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D7A02457-DA76-A84A-8D19-AD087EDEB02F}"/>
              </a:ext>
            </a:extLst>
          </p:cNvPr>
          <p:cNvSpPr txBox="1">
            <a:spLocks/>
          </p:cNvSpPr>
          <p:nvPr/>
        </p:nvSpPr>
        <p:spPr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8200"/>
              </a:lnSpc>
            </a:pPr>
            <a:r>
              <a:rPr lang="ru-RU" sz="7200" b="1" dirty="0">
                <a:latin typeface="Tinkoff Sans" panose="02000506050000020004" pitchFamily="2" charset="0"/>
              </a:rPr>
              <a:t>Миграция данных из </a:t>
            </a:r>
            <a:r>
              <a:rPr lang="en-US" sz="7200" b="1" dirty="0">
                <a:latin typeface="Tinkoff Sans" panose="02000506050000020004" pitchFamily="2" charset="0"/>
              </a:rPr>
              <a:t>Oracle </a:t>
            </a:r>
            <a:r>
              <a:rPr lang="ru-RU" sz="7200" b="1" dirty="0">
                <a:latin typeface="Tinkoff Sans" panose="02000506050000020004" pitchFamily="2" charset="0"/>
              </a:rPr>
              <a:t>в </a:t>
            </a:r>
            <a:r>
              <a:rPr lang="en-US" sz="7200" b="1" dirty="0">
                <a:latin typeface="Tinkoff Sans" panose="02000506050000020004" pitchFamily="2" charset="0"/>
              </a:rPr>
              <a:t>PostgreSQL</a:t>
            </a:r>
            <a:endParaRPr lang="ru-RU" sz="7200" b="1" dirty="0">
              <a:latin typeface="Tinkoff Sans" panose="02000506050000020004" pitchFamily="2" charset="0"/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A1851061-629F-7542-8647-05B5725C56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</a:pPr>
            <a:r>
              <a:rPr lang="ru-RU" sz="2800" dirty="0"/>
              <a:t>Сценарии и практики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2446508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Сценарии миграций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33398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Insert Only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BE449B-0E8E-B27E-DFD5-52772C686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579062"/>
              </p:ext>
            </p:extLst>
          </p:nvPr>
        </p:nvGraphicFramePr>
        <p:xfrm>
          <a:off x="10606237" y="3941115"/>
          <a:ext cx="2491317" cy="642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90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894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BE9738-C703-2748-07F6-65E91AA1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617733"/>
              </p:ext>
            </p:extLst>
          </p:nvPr>
        </p:nvGraphicFramePr>
        <p:xfrm>
          <a:off x="4027111" y="4335696"/>
          <a:ext cx="6049962" cy="3623736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62373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6CBE4D6-A015-2767-4DA4-F11FB370E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159818"/>
              </p:ext>
            </p:extLst>
          </p:nvPr>
        </p:nvGraphicFramePr>
        <p:xfrm>
          <a:off x="4027111" y="8196493"/>
          <a:ext cx="6049962" cy="2164637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216463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&gt;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2" name="Уровень текста 1…">
            <a:extLst>
              <a:ext uri="{FF2B5EF4-FFF2-40B4-BE49-F238E27FC236}">
                <a16:creationId xmlns:a16="http://schemas.microsoft.com/office/drawing/2014/main" id="{0F57CB2D-4F2A-4EBE-D221-9C45AD096F98}"/>
              </a:ext>
            </a:extLst>
          </p:cNvPr>
          <p:cNvSpPr txBox="1">
            <a:spLocks/>
          </p:cNvSpPr>
          <p:nvPr/>
        </p:nvSpPr>
        <p:spPr>
          <a:xfrm>
            <a:off x="3498057" y="1805864"/>
            <a:ext cx="11214234" cy="2339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Производится в несколько итераций (индексы создаются перед крайней итерацией)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Даунтайм</a:t>
            </a:r>
            <a:r>
              <a:rPr lang="ru-RU" sz="2800" dirty="0"/>
              <a:t> последней миграции должен быть сопоставим со временем переключения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72613105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Создать </a:t>
            </a:r>
            <a:r>
              <a:rPr lang="en-US" dirty="0">
                <a:solidFill>
                  <a:schemeClr val="bg1"/>
                </a:solidFill>
              </a:rPr>
              <a:t>Extract </a:t>
            </a:r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Oracle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Создать клон с реплики </a:t>
            </a:r>
            <a:r>
              <a:rPr lang="en-US" dirty="0">
                <a:solidFill>
                  <a:schemeClr val="bg1"/>
                </a:solidFill>
              </a:rPr>
              <a:t>Oracle </a:t>
            </a:r>
            <a:r>
              <a:rPr lang="ru-RU" dirty="0">
                <a:solidFill>
                  <a:schemeClr val="bg1"/>
                </a:solidFill>
              </a:rPr>
              <a:t>и активировать его (запомнить </a:t>
            </a:r>
            <a:r>
              <a:rPr lang="en-US" dirty="0">
                <a:solidFill>
                  <a:schemeClr val="bg1"/>
                </a:solidFill>
              </a:rPr>
              <a:t>SCN)</a:t>
            </a:r>
          </a:p>
          <a:p>
            <a:pPr>
              <a:lnSpc>
                <a:spcPts val="3600"/>
              </a:lnSpc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Мигрировать статичные данные с клона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Остановить </a:t>
            </a:r>
            <a:r>
              <a:rPr lang="en-US" sz="2200" dirty="0" err="1">
                <a:solidFill>
                  <a:schemeClr val="bg1"/>
                </a:solidFill>
              </a:rPr>
              <a:t>Replicat</a:t>
            </a:r>
            <a:r>
              <a:rPr lang="ru-RU" sz="2200" dirty="0">
                <a:solidFill>
                  <a:schemeClr val="bg1"/>
                </a:solidFill>
              </a:rPr>
              <a:t>. Выполнить переключение приложения. 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Запустить </a:t>
            </a:r>
            <a:r>
              <a:rPr lang="en-US" dirty="0" err="1">
                <a:solidFill>
                  <a:schemeClr val="bg1"/>
                </a:solidFill>
              </a:rPr>
              <a:t>Replicat</a:t>
            </a:r>
            <a:r>
              <a:rPr lang="ru-RU" dirty="0">
                <a:solidFill>
                  <a:schemeClr val="bg1"/>
                </a:solidFill>
              </a:rPr>
              <a:t> на применение </a:t>
            </a:r>
            <a:r>
              <a:rPr lang="en-US" dirty="0">
                <a:solidFill>
                  <a:schemeClr val="bg1"/>
                </a:solidFill>
              </a:rPr>
              <a:t>c SCN </a:t>
            </a:r>
            <a:r>
              <a:rPr lang="ru-RU" dirty="0">
                <a:solidFill>
                  <a:schemeClr val="bg1"/>
                </a:solidFill>
              </a:rPr>
              <a:t>от шага 2.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Удалить </a:t>
            </a:r>
            <a:r>
              <a:rPr lang="en-US" sz="2200" dirty="0">
                <a:solidFill>
                  <a:schemeClr val="bg1"/>
                </a:solidFill>
              </a:rPr>
              <a:t>Extract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Replicat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CRUD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с </a:t>
            </a:r>
            <a:r>
              <a:rPr lang="en-US" sz="6000" b="1" dirty="0">
                <a:latin typeface="Tinkoff Sans" panose="02000506050000020004" pitchFamily="2" charset="0"/>
              </a:rPr>
              <a:t>Golden Gate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9" name="Picture 2" descr="Oracle Database Design - Techasoft">
            <a:extLst>
              <a:ext uri="{FF2B5EF4-FFF2-40B4-BE49-F238E27FC236}">
                <a16:creationId xmlns:a16="http://schemas.microsoft.com/office/drawing/2014/main" id="{317C37BB-6687-31DB-704F-E574BE28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05" y="8377465"/>
            <a:ext cx="1230705" cy="12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203963BE-8FAC-F917-F29B-D19760BD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346" y="8287266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97E8A-F76E-582C-A974-07E126169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896" y="8734458"/>
            <a:ext cx="1124964" cy="699754"/>
          </a:xfrm>
          <a:prstGeom prst="rect">
            <a:avLst/>
          </a:prstGeom>
        </p:spPr>
      </p:pic>
      <p:pic>
        <p:nvPicPr>
          <p:cNvPr id="11" name="Graphic 10" descr="Arrow Straight">
            <a:extLst>
              <a:ext uri="{FF2B5EF4-FFF2-40B4-BE49-F238E27FC236}">
                <a16:creationId xmlns:a16="http://schemas.microsoft.com/office/drawing/2014/main" id="{D5C1F44A-54FA-93D6-966A-0B77C5D90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939551" y="8739141"/>
            <a:ext cx="549769" cy="549769"/>
          </a:xfrm>
          <a:prstGeom prst="rect">
            <a:avLst/>
          </a:prstGeom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A11825DD-9D60-CE7B-06EB-4F095BE90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326441" y="8769785"/>
            <a:ext cx="549769" cy="549769"/>
          </a:xfrm>
          <a:prstGeom prst="rect">
            <a:avLst/>
          </a:prstGeom>
        </p:spPr>
      </p:pic>
      <p:pic>
        <p:nvPicPr>
          <p:cNvPr id="53" name="Picture 18">
            <a:extLst>
              <a:ext uri="{FF2B5EF4-FFF2-40B4-BE49-F238E27FC236}">
                <a16:creationId xmlns:a16="http://schemas.microsoft.com/office/drawing/2014/main" id="{8FD53021-FC20-3166-0F9A-5CBD008D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03" y="4187271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DF6819-3C0E-6AA7-B22C-FC16C90EB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4131" y="4137640"/>
            <a:ext cx="1776878" cy="18274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18E16F-1719-FF3E-6266-359D1086E0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5836" y="4169699"/>
            <a:ext cx="1776879" cy="1827440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E7329B9D-5BDA-130B-5C15-022B3E4C1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257974" y="4696602"/>
            <a:ext cx="914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086720-16B5-8248-6477-ADFC1F2F6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34991" y="4345287"/>
            <a:ext cx="1776879" cy="1827440"/>
          </a:xfrm>
          <a:prstGeom prst="rect">
            <a:avLst/>
          </a:prstGeom>
        </p:spPr>
      </p:pic>
      <p:pic>
        <p:nvPicPr>
          <p:cNvPr id="21" name="Graphic 20" descr="Arrow Straight">
            <a:extLst>
              <a:ext uri="{FF2B5EF4-FFF2-40B4-BE49-F238E27FC236}">
                <a16:creationId xmlns:a16="http://schemas.microsoft.com/office/drawing/2014/main" id="{3191DC86-0F63-37EC-7A79-6B4092104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5623004" y="4724124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A7C1BF-3BCD-B0D8-95D5-AC2E49FA4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544" y="4102606"/>
            <a:ext cx="1952438" cy="1214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E965A1-CAF3-67D6-5DF8-C067C6D7B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351" y="8236190"/>
            <a:ext cx="1952438" cy="12144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7CD0E2-F628-93B3-484F-8F4A08644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6890" y="8162554"/>
            <a:ext cx="1952438" cy="121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0333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CRUD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без </a:t>
            </a:r>
            <a:r>
              <a:rPr lang="en-US" sz="6000" b="1" dirty="0">
                <a:latin typeface="Tinkoff Sans" panose="02000506050000020004" pitchFamily="2" charset="0"/>
              </a:rPr>
              <a:t>Golden Gate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BE449B-0E8E-B27E-DFD5-52772C686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447602"/>
              </p:ext>
            </p:extLst>
          </p:nvPr>
        </p:nvGraphicFramePr>
        <p:xfrm>
          <a:off x="10606237" y="3551655"/>
          <a:ext cx="2491317" cy="642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100001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100002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L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90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100003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100004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894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100005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100006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BE9738-C703-2748-07F6-65E91AA1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965825"/>
              </p:ext>
            </p:extLst>
          </p:nvPr>
        </p:nvGraphicFramePr>
        <p:xfrm>
          <a:off x="4027111" y="3946236"/>
          <a:ext cx="6049962" cy="3623736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62373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6CBE4D6-A015-2767-4DA4-F11FB370E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467145"/>
              </p:ext>
            </p:extLst>
          </p:nvPr>
        </p:nvGraphicFramePr>
        <p:xfrm>
          <a:off x="4027111" y="7807033"/>
          <a:ext cx="6049962" cy="2164637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216463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</a:rPr>
                        <a:t>" ID &gt; 100000 "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en-US" sz="1600" dirty="0">
                        <a:solidFill>
                          <a:schemeClr val="accent6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2" name="Уровень текста 1…">
            <a:extLst>
              <a:ext uri="{FF2B5EF4-FFF2-40B4-BE49-F238E27FC236}">
                <a16:creationId xmlns:a16="http://schemas.microsoft.com/office/drawing/2014/main" id="{0F57CB2D-4F2A-4EBE-D221-9C45AD096F98}"/>
              </a:ext>
            </a:extLst>
          </p:cNvPr>
          <p:cNvSpPr txBox="1">
            <a:spLocks/>
          </p:cNvSpPr>
          <p:nvPr/>
        </p:nvSpPr>
        <p:spPr>
          <a:xfrm>
            <a:off x="3498057" y="1805864"/>
            <a:ext cx="11214234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Возможен, если допустим </a:t>
            </a:r>
            <a:r>
              <a:rPr lang="ru-RU" sz="2800" dirty="0" err="1"/>
              <a:t>даунтайм</a:t>
            </a:r>
            <a:r>
              <a:rPr lang="ru-RU" sz="2800" dirty="0"/>
              <a:t> на перенос изменяемых данных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Даунтайм</a:t>
            </a:r>
            <a:r>
              <a:rPr lang="ru-RU" sz="2800" dirty="0"/>
              <a:t> последней миграции должен быть сопоставим со временем переключения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46831567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Доливка исторических данных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4CDA25-AD3E-4636-4115-AD0035643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289662"/>
              </p:ext>
            </p:extLst>
          </p:nvPr>
        </p:nvGraphicFramePr>
        <p:xfrm>
          <a:off x="10606237" y="3551655"/>
          <a:ext cx="2491317" cy="642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90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894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559BCC-B505-4F79-71E0-B48DBDF1A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331501"/>
              </p:ext>
            </p:extLst>
          </p:nvPr>
        </p:nvGraphicFramePr>
        <p:xfrm>
          <a:off x="4027111" y="3946236"/>
          <a:ext cx="6049962" cy="3623736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62373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7E268CE2-0B11-7ADE-4D69-63159576680C}"/>
              </a:ext>
            </a:extLst>
          </p:cNvPr>
          <p:cNvSpPr txBox="1">
            <a:spLocks/>
          </p:cNvSpPr>
          <p:nvPr/>
        </p:nvSpPr>
        <p:spPr>
          <a:xfrm>
            <a:off x="3498057" y="1887281"/>
            <a:ext cx="11214234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Возможна, если исторические данные доступны в прежнем источнике 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Для уменьшения времени создания индексов</a:t>
            </a:r>
          </a:p>
        </p:txBody>
      </p:sp>
    </p:spTree>
    <p:extLst>
      <p:ext uri="{BB962C8B-B14F-4D97-AF65-F5344CB8AC3E}">
        <p14:creationId xmlns:p14="http://schemas.microsoft.com/office/powerpoint/2010/main" val="75303544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Синхронизировать данные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Продублировать </a:t>
            </a:r>
            <a:r>
              <a:rPr lang="en-US" dirty="0">
                <a:solidFill>
                  <a:schemeClr val="bg1"/>
                </a:solidFill>
              </a:rPr>
              <a:t>RO </a:t>
            </a:r>
            <a:r>
              <a:rPr lang="ru-RU" dirty="0">
                <a:solidFill>
                  <a:schemeClr val="bg1"/>
                </a:solidFill>
              </a:rPr>
              <a:t>нагрузку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Продублировать </a:t>
            </a:r>
            <a:r>
              <a:rPr lang="en-US" sz="2200" dirty="0">
                <a:solidFill>
                  <a:schemeClr val="bg1"/>
                </a:solidFill>
              </a:rPr>
              <a:t>RW </a:t>
            </a:r>
            <a:r>
              <a:rPr lang="ru-RU" sz="2200" dirty="0">
                <a:solidFill>
                  <a:schemeClr val="bg1"/>
                </a:solidFill>
              </a:rPr>
              <a:t>нагрузку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rgbClr val="FF0000"/>
                </a:solidFill>
              </a:rPr>
              <a:t>Переключиться обратно по пункту 03</a:t>
            </a:r>
            <a:endParaRPr sz="2200" dirty="0">
              <a:solidFill>
                <a:srgbClr val="FF0000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Переключиться на новый источник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algn="ctr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endParaRPr lang="ru-RU" sz="10000" dirty="0">
              <a:solidFill>
                <a:schemeClr val="bg1"/>
              </a:solidFill>
            </a:endParaRPr>
          </a:p>
          <a:p>
            <a:pPr marR="5004" indent="13138" algn="ctr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endParaRPr lang="ru-RU" sz="10000" dirty="0">
              <a:solidFill>
                <a:schemeClr val="bg1"/>
              </a:solidFill>
            </a:endParaRPr>
          </a:p>
          <a:p>
            <a:pPr marR="5004" indent="13138" algn="ctr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10000" dirty="0">
                <a:solidFill>
                  <a:schemeClr val="bg1"/>
                </a:solidFill>
              </a:rPr>
              <a:t>☺️</a:t>
            </a:r>
            <a:r>
              <a:rPr lang="ru-RU" sz="9600" dirty="0">
                <a:solidFill>
                  <a:schemeClr val="bg1"/>
                </a:solidFill>
              </a:rPr>
              <a:t> 🍻</a:t>
            </a:r>
            <a:endParaRPr lang="ru-RU" sz="10000" dirty="0">
              <a:solidFill>
                <a:schemeClr val="bg1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FF0000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 переключаться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3" name="Picture 2" descr="Oracle Database Design - Techasoft">
            <a:extLst>
              <a:ext uri="{FF2B5EF4-FFF2-40B4-BE49-F238E27FC236}">
                <a16:creationId xmlns:a16="http://schemas.microsoft.com/office/drawing/2014/main" id="{6C86C4B5-33CF-9917-7D92-71E87B255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79" y="4530428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6E2E07CC-CA17-5A98-0385-15C27AAD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59" y="4497726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Arrow Straight">
            <a:extLst>
              <a:ext uri="{FF2B5EF4-FFF2-40B4-BE49-F238E27FC236}">
                <a16:creationId xmlns:a16="http://schemas.microsoft.com/office/drawing/2014/main" id="{CF00E353-485E-189E-812B-7EA1DD81A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860584" y="4890174"/>
            <a:ext cx="821365" cy="821365"/>
          </a:xfrm>
          <a:prstGeom prst="rect">
            <a:avLst/>
          </a:prstGeom>
        </p:spPr>
      </p:pic>
      <p:pic>
        <p:nvPicPr>
          <p:cNvPr id="6" name="Graphic 5" descr="Arrow Straight">
            <a:extLst>
              <a:ext uri="{FF2B5EF4-FFF2-40B4-BE49-F238E27FC236}">
                <a16:creationId xmlns:a16="http://schemas.microsoft.com/office/drawing/2014/main" id="{5CFE3930-C5BC-513C-29D8-82521D22D9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374200" y="3676425"/>
            <a:ext cx="821365" cy="821365"/>
          </a:xfrm>
          <a:prstGeom prst="rect">
            <a:avLst/>
          </a:prstGeom>
        </p:spPr>
      </p:pic>
      <p:pic>
        <p:nvPicPr>
          <p:cNvPr id="14" name="Graphic 13" descr="Arrow Straight">
            <a:extLst>
              <a:ext uri="{FF2B5EF4-FFF2-40B4-BE49-F238E27FC236}">
                <a16:creationId xmlns:a16="http://schemas.microsoft.com/office/drawing/2014/main" id="{EDDA4E51-52A8-0969-BFF1-8668F811A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763107" y="3676425"/>
            <a:ext cx="821365" cy="821365"/>
          </a:xfrm>
          <a:prstGeom prst="rect">
            <a:avLst/>
          </a:prstGeom>
        </p:spPr>
      </p:pic>
      <p:pic>
        <p:nvPicPr>
          <p:cNvPr id="15" name="Picture 14" descr="Oracle Database Design - Techasoft">
            <a:extLst>
              <a:ext uri="{FF2B5EF4-FFF2-40B4-BE49-F238E27FC236}">
                <a16:creationId xmlns:a16="http://schemas.microsoft.com/office/drawing/2014/main" id="{0C2B763F-854E-77C8-3AED-54DA118D9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285" y="4530428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E1CB659E-2476-6DF4-4AAC-993AE7F5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565" y="4497726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Arrow Straight">
            <a:extLst>
              <a:ext uri="{FF2B5EF4-FFF2-40B4-BE49-F238E27FC236}">
                <a16:creationId xmlns:a16="http://schemas.microsoft.com/office/drawing/2014/main" id="{44441419-A3CD-172B-0413-D0C0DEDF7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7633106" y="3676425"/>
            <a:ext cx="821365" cy="821365"/>
          </a:xfrm>
          <a:prstGeom prst="rect">
            <a:avLst/>
          </a:prstGeom>
        </p:spPr>
      </p:pic>
      <p:pic>
        <p:nvPicPr>
          <p:cNvPr id="25" name="Graphic 24" descr="Arrow Straight">
            <a:extLst>
              <a:ext uri="{FF2B5EF4-FFF2-40B4-BE49-F238E27FC236}">
                <a16:creationId xmlns:a16="http://schemas.microsoft.com/office/drawing/2014/main" id="{D20EA371-492A-1506-E923-E3A0DE049E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8022013" y="3676425"/>
            <a:ext cx="821365" cy="821365"/>
          </a:xfrm>
          <a:prstGeom prst="rect">
            <a:avLst/>
          </a:prstGeom>
        </p:spPr>
      </p:pic>
      <p:pic>
        <p:nvPicPr>
          <p:cNvPr id="26" name="Graphic 25" descr="Arrow Straight">
            <a:extLst>
              <a:ext uri="{FF2B5EF4-FFF2-40B4-BE49-F238E27FC236}">
                <a16:creationId xmlns:a16="http://schemas.microsoft.com/office/drawing/2014/main" id="{C8986504-949E-93AC-AF66-07497DCF0A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0370867" y="3679017"/>
            <a:ext cx="821365" cy="821365"/>
          </a:xfrm>
          <a:prstGeom prst="rect">
            <a:avLst/>
          </a:prstGeom>
        </p:spPr>
      </p:pic>
      <p:pic>
        <p:nvPicPr>
          <p:cNvPr id="27" name="Picture 26" descr="Oracle Database Design - Techasoft">
            <a:extLst>
              <a:ext uri="{FF2B5EF4-FFF2-40B4-BE49-F238E27FC236}">
                <a16:creationId xmlns:a16="http://schemas.microsoft.com/office/drawing/2014/main" id="{4C99C168-3F8B-67B8-A975-88FBCEE12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0241" y="4530428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5A5510C2-9ED9-8CD3-A2FA-3AFC1FF5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521" y="4497726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phic 36" descr="Arrow Straight">
            <a:extLst>
              <a:ext uri="{FF2B5EF4-FFF2-40B4-BE49-F238E27FC236}">
                <a16:creationId xmlns:a16="http://schemas.microsoft.com/office/drawing/2014/main" id="{ABDC1B17-9FFB-761A-EAD4-5FD53A74C1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6354813" y="3675061"/>
            <a:ext cx="821365" cy="821365"/>
          </a:xfrm>
          <a:prstGeom prst="rect">
            <a:avLst/>
          </a:prstGeom>
        </p:spPr>
      </p:pic>
      <p:pic>
        <p:nvPicPr>
          <p:cNvPr id="38" name="Graphic 37" descr="Arrow Straight">
            <a:extLst>
              <a:ext uri="{FF2B5EF4-FFF2-40B4-BE49-F238E27FC236}">
                <a16:creationId xmlns:a16="http://schemas.microsoft.com/office/drawing/2014/main" id="{C74E6BAD-EE41-CC69-F2EB-EF8A3D63C1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6764300" y="3676425"/>
            <a:ext cx="821365" cy="821365"/>
          </a:xfrm>
          <a:prstGeom prst="rect">
            <a:avLst/>
          </a:prstGeom>
        </p:spPr>
      </p:pic>
      <p:pic>
        <p:nvPicPr>
          <p:cNvPr id="43" name="Picture 42" descr="Oracle Database Design - Techasoft">
            <a:extLst>
              <a:ext uri="{FF2B5EF4-FFF2-40B4-BE49-F238E27FC236}">
                <a16:creationId xmlns:a16="http://schemas.microsoft.com/office/drawing/2014/main" id="{B73D1AB2-168E-7C9E-59A8-7B133EF2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35" y="8630070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8">
            <a:extLst>
              <a:ext uri="{FF2B5EF4-FFF2-40B4-BE49-F238E27FC236}">
                <a16:creationId xmlns:a16="http://schemas.microsoft.com/office/drawing/2014/main" id="{03778793-DB0A-A9A6-2AAC-21B280FBF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315" y="8597368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Graphic 44" descr="Arrow Straight">
            <a:extLst>
              <a:ext uri="{FF2B5EF4-FFF2-40B4-BE49-F238E27FC236}">
                <a16:creationId xmlns:a16="http://schemas.microsoft.com/office/drawing/2014/main" id="{5AAF55BC-886B-6876-75E5-D5A38C080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814187" y="7776067"/>
            <a:ext cx="821365" cy="821365"/>
          </a:xfrm>
          <a:prstGeom prst="rect">
            <a:avLst/>
          </a:prstGeom>
        </p:spPr>
      </p:pic>
      <p:pic>
        <p:nvPicPr>
          <p:cNvPr id="46" name="Graphic 45" descr="Arrow Straight">
            <a:extLst>
              <a:ext uri="{FF2B5EF4-FFF2-40B4-BE49-F238E27FC236}">
                <a16:creationId xmlns:a16="http://schemas.microsoft.com/office/drawing/2014/main" id="{F2DE9474-1517-18BF-6760-3FCDAA36CE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4203094" y="7776067"/>
            <a:ext cx="821365" cy="821365"/>
          </a:xfrm>
          <a:prstGeom prst="rect">
            <a:avLst/>
          </a:prstGeom>
        </p:spPr>
      </p:pic>
      <p:pic>
        <p:nvPicPr>
          <p:cNvPr id="48" name="Picture 47" descr="Oracle Database Design - Techasoft">
            <a:extLst>
              <a:ext uri="{FF2B5EF4-FFF2-40B4-BE49-F238E27FC236}">
                <a16:creationId xmlns:a16="http://schemas.microsoft.com/office/drawing/2014/main" id="{5B052371-3082-E2B9-DDAE-17C4DFD00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106" y="8634877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>
            <a:extLst>
              <a:ext uri="{FF2B5EF4-FFF2-40B4-BE49-F238E27FC236}">
                <a16:creationId xmlns:a16="http://schemas.microsoft.com/office/drawing/2014/main" id="{CC515FBD-217B-C73F-7EE9-5BB3597AA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386" y="8602175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Arrow Straight">
            <a:extLst>
              <a:ext uri="{FF2B5EF4-FFF2-40B4-BE49-F238E27FC236}">
                <a16:creationId xmlns:a16="http://schemas.microsoft.com/office/drawing/2014/main" id="{10C6E9D1-7778-BEA9-AE2F-EAB9CF033F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8061291" y="7779510"/>
            <a:ext cx="821365" cy="821365"/>
          </a:xfrm>
          <a:prstGeom prst="rect">
            <a:avLst/>
          </a:prstGeom>
        </p:spPr>
      </p:pic>
      <p:pic>
        <p:nvPicPr>
          <p:cNvPr id="52" name="Graphic 51" descr="Arrow Straight">
            <a:extLst>
              <a:ext uri="{FF2B5EF4-FFF2-40B4-BE49-F238E27FC236}">
                <a16:creationId xmlns:a16="http://schemas.microsoft.com/office/drawing/2014/main" id="{25040107-F9A6-0C6D-DC50-A408DABEDB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671447" y="7779510"/>
            <a:ext cx="821365" cy="821365"/>
          </a:xfrm>
          <a:prstGeom prst="rect">
            <a:avLst/>
          </a:prstGeom>
        </p:spPr>
      </p:pic>
      <p:pic>
        <p:nvPicPr>
          <p:cNvPr id="57" name="Graphic 56" descr="Arrow Straight">
            <a:extLst>
              <a:ext uri="{FF2B5EF4-FFF2-40B4-BE49-F238E27FC236}">
                <a16:creationId xmlns:a16="http://schemas.microsoft.com/office/drawing/2014/main" id="{86DEF198-FB06-5C01-1EAA-585355F5B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3833118" y="3675061"/>
            <a:ext cx="821365" cy="821365"/>
          </a:xfrm>
          <a:prstGeom prst="rect">
            <a:avLst/>
          </a:prstGeom>
        </p:spPr>
      </p:pic>
      <p:pic>
        <p:nvPicPr>
          <p:cNvPr id="58" name="Graphic 57" descr="Arrow Straight">
            <a:extLst>
              <a:ext uri="{FF2B5EF4-FFF2-40B4-BE49-F238E27FC236}">
                <a16:creationId xmlns:a16="http://schemas.microsoft.com/office/drawing/2014/main" id="{AAED765D-11FD-482D-0449-1E5EC799C9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4242605" y="3676425"/>
            <a:ext cx="821365" cy="821365"/>
          </a:xfrm>
          <a:prstGeom prst="rect">
            <a:avLst/>
          </a:prstGeom>
        </p:spPr>
      </p:pic>
      <p:pic>
        <p:nvPicPr>
          <p:cNvPr id="61" name="Graphic 60" descr="Surprised face with solid fill">
            <a:extLst>
              <a:ext uri="{FF2B5EF4-FFF2-40B4-BE49-F238E27FC236}">
                <a16:creationId xmlns:a16="http://schemas.microsoft.com/office/drawing/2014/main" id="{FBA2F545-C191-66C5-C8A8-400DFDF91C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43571" y="78044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1105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Spring Dynamic </a:t>
            </a:r>
            <a:r>
              <a:rPr lang="en-US" sz="6000" b="1" dirty="0" err="1">
                <a:latin typeface="Tinkoff Sans" panose="02000506050000020004" pitchFamily="2" charset="0"/>
              </a:rPr>
              <a:t>DataSource</a:t>
            </a:r>
            <a:r>
              <a:rPr lang="en-US" sz="6000" b="1" dirty="0">
                <a:latin typeface="Tinkoff Sans" panose="02000506050000020004" pitchFamily="2" charset="0"/>
              </a:rPr>
              <a:t> Routing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A67C33B7-B16A-BE2D-603E-E4AC434FB8BA}"/>
              </a:ext>
            </a:extLst>
          </p:cNvPr>
          <p:cNvSpPr txBox="1">
            <a:spLocks/>
          </p:cNvSpPr>
          <p:nvPr/>
        </p:nvSpPr>
        <p:spPr>
          <a:xfrm>
            <a:off x="1177806" y="1695321"/>
            <a:ext cx="14644580" cy="26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3"/>
              </a:rPr>
              <a:t>https://spring.io/blog/2007/01/23/dynamic-datasource-routing</a:t>
            </a:r>
            <a:r>
              <a:rPr lang="en-US" sz="2800" dirty="0"/>
              <a:t> (</a:t>
            </a:r>
            <a:r>
              <a:rPr lang="en-US" sz="2800" dirty="0" err="1"/>
              <a:t>AbstractRoutingDataSource</a:t>
            </a:r>
            <a:r>
              <a:rPr lang="en-US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4"/>
              </a:rPr>
              <a:t>https://docs.spring.io/spring-framework/docs/current/javadoc-api/org/springframework/jdbc/datasource/lookup/AbstractRoutingDataSource.html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5"/>
              </a:rPr>
              <a:t>https://www.baeldung.com/spring-abstract-routing-data-source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15D7C7-1F2C-7E95-3A4A-2B48F48D1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104071"/>
              </p:ext>
            </p:extLst>
          </p:nvPr>
        </p:nvGraphicFramePr>
        <p:xfrm>
          <a:off x="1850346" y="4707382"/>
          <a:ext cx="9775597" cy="549148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775597">
                  <a:extLst>
                    <a:ext uri="{9D8B030D-6E8A-4147-A177-3AD203B41FA5}">
                      <a16:colId xmlns:a16="http://schemas.microsoft.com/office/drawing/2014/main" val="27270609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@Component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@Slf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4j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@Getter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DataSourceRouter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1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AbstractRoutingDataSource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public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DataSourceRouter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 map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dataSourceMap.initMap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.setTargetDataSources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(map);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.setDefaultTargetDataSource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map.get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.hikariProperties.getSource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determineCurrentLookupKey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dataSourceContextHolder.getContext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7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99856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 err="1">
                <a:latin typeface="Tinkoff Sans" panose="02000506050000020004" pitchFamily="2" charset="0"/>
              </a:rPr>
              <a:t>ThreadLocal</a:t>
            </a:r>
            <a:r>
              <a:rPr lang="en-US" sz="6000" b="1" dirty="0">
                <a:latin typeface="Tinkoff Sans" panose="02000506050000020004" pitchFamily="2" charset="0"/>
              </a:rPr>
              <a:t>&lt;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T</a:t>
            </a:r>
            <a:r>
              <a:rPr lang="en-US" sz="6000" b="1" dirty="0">
                <a:latin typeface="Tinkoff Sans" panose="02000506050000020004" pitchFamily="2" charset="0"/>
              </a:rPr>
              <a:t>&gt;   </a:t>
            </a:r>
            <a:r>
              <a:rPr lang="en-US" sz="6000" b="1" dirty="0" err="1">
                <a:latin typeface="Tinkoff Sans" panose="02000506050000020004" pitchFamily="2" charset="0"/>
              </a:rPr>
              <a:t>AbstractRoutingDataSource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D3608F6E-1722-7162-696E-554B857A02C7}"/>
              </a:ext>
            </a:extLst>
          </p:cNvPr>
          <p:cNvSpPr txBox="1">
            <a:spLocks/>
          </p:cNvSpPr>
          <p:nvPr/>
        </p:nvSpPr>
        <p:spPr>
          <a:xfrm>
            <a:off x="1177806" y="1695321"/>
            <a:ext cx="14644580" cy="1005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3"/>
              </a:rPr>
              <a:t>https://docs.oracle.com/en%2Fjava%2Fjavase%2F21%2Fdocs%2Fapi%2F%2F/java.base/java/lang/ThreadLocal.html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1EFE16-2BDD-0574-D6EF-6C03E14A4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657806"/>
              </p:ext>
            </p:extLst>
          </p:nvPr>
        </p:nvGraphicFramePr>
        <p:xfrm>
          <a:off x="2353715" y="3322002"/>
          <a:ext cx="9080049" cy="451612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080049">
                  <a:extLst>
                    <a:ext uri="{9D8B030D-6E8A-4147-A177-3AD203B41FA5}">
                      <a16:colId xmlns:a16="http://schemas.microsoft.com/office/drawing/2014/main" val="17756481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@Component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ThreadLocal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&lt;String&gt; CONTEXT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ThreadLocal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&lt;&gt;();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AutoCloseable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String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Assert.notNull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clientDatabase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 cannot be null"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() -&gt;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remove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String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clear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remove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806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2438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Доступность источника данных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BF486CB0-48E0-D812-CCD6-91D6EFE01A12}"/>
              </a:ext>
            </a:extLst>
          </p:cNvPr>
          <p:cNvSpPr txBox="1">
            <a:spLocks/>
          </p:cNvSpPr>
          <p:nvPr/>
        </p:nvSpPr>
        <p:spPr>
          <a:xfrm>
            <a:off x="1070167" y="1950352"/>
            <a:ext cx="1121423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Если недоступен </a:t>
            </a:r>
            <a:r>
              <a:rPr lang="en-US" sz="2800" dirty="0"/>
              <a:t>target</a:t>
            </a:r>
            <a:r>
              <a:rPr lang="ru-RU" sz="2800" dirty="0"/>
              <a:t>, приложение должно стартовать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C69F74-2E93-88BC-26D4-F8BBB6BB0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434394"/>
              </p:ext>
            </p:extLst>
          </p:nvPr>
        </p:nvGraphicFramePr>
        <p:xfrm>
          <a:off x="2921275" y="3299783"/>
          <a:ext cx="9233940" cy="3540760"/>
        </p:xfrm>
        <a:graphic>
          <a:graphicData uri="http://schemas.openxmlformats.org/drawingml/2006/table">
            <a:tbl>
              <a:tblPr>
                <a:effectLst>
                  <a:outerShdw blurRad="5207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233940">
                  <a:extLst>
                    <a:ext uri="{9D8B030D-6E8A-4147-A177-3AD203B41FA5}">
                      <a16:colId xmlns:a16="http://schemas.microsoft.com/office/drawing/2014/main" val="12376178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Map&lt;Object, Object&gt;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initMap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hikariProperties.getConfig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forEach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((k, v) -&gt;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(v);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map.put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(k,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HikariPool.PoolInitializationException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e)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k.equals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RuntimeException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}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log.error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"Pool {} cannot be initialized"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, k);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})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600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8374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Синхронизация </a:t>
            </a:r>
            <a:r>
              <a:rPr lang="en-US" sz="6000" b="1" dirty="0">
                <a:latin typeface="Tinkoff Sans" panose="02000506050000020004" pitchFamily="2" charset="0"/>
              </a:rPr>
              <a:t>ID </a:t>
            </a:r>
            <a:r>
              <a:rPr lang="ru-RU" sz="6000" b="1" dirty="0">
                <a:latin typeface="Tinkoff Sans" panose="02000506050000020004" pitchFamily="2" charset="0"/>
              </a:rPr>
              <a:t>сущностей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0E7DC9CD-62BA-CEBF-1D1B-45C4B2616FDD}"/>
              </a:ext>
            </a:extLst>
          </p:cNvPr>
          <p:cNvSpPr txBox="1">
            <a:spLocks/>
          </p:cNvSpPr>
          <p:nvPr/>
        </p:nvSpPr>
        <p:spPr>
          <a:xfrm>
            <a:off x="1070167" y="1619267"/>
            <a:ext cx="11214234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переключении на </a:t>
            </a:r>
            <a:r>
              <a:rPr lang="en-US" sz="2800" dirty="0"/>
              <a:t>target </a:t>
            </a:r>
            <a:r>
              <a:rPr lang="ru-RU" sz="2800" dirty="0"/>
              <a:t>необходимо сдвинуть последовательности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Значения </a:t>
            </a:r>
            <a:r>
              <a:rPr lang="en-US" sz="2800" dirty="0"/>
              <a:t>ID </a:t>
            </a:r>
            <a:r>
              <a:rPr lang="ru-RU" sz="2800" dirty="0"/>
              <a:t>должны быть синхронны во время параллельной записи в два источника данных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20F03D-9EEE-7191-9B12-297A555D0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762189"/>
              </p:ext>
            </p:extLst>
          </p:nvPr>
        </p:nvGraphicFramePr>
        <p:xfrm>
          <a:off x="1660028" y="3634599"/>
          <a:ext cx="11214234" cy="22606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1214234">
                  <a:extLst>
                    <a:ext uri="{9D8B030D-6E8A-4147-A177-3AD203B41FA5}">
                      <a16:colId xmlns:a16="http://schemas.microsoft.com/office/drawing/2014/main" val="2204894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@Entity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@Table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(name = 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@Data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class User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@Id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1400" b="0" i="0" u="none" strike="noStrike" dirty="0" err="1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GeneratedValue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(strategy =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GenerationType.SEQUENCE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generator = 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users_tab_seq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1400" b="0" i="0" u="none" strike="noStrike" dirty="0" err="1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GenericGenerator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(name = 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users_tab_seq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type =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UserIdGenerator.class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private long id;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…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11578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C27444-62E3-CE2B-72B4-A0CFCED1A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46827"/>
              </p:ext>
            </p:extLst>
          </p:nvPr>
        </p:nvGraphicFramePr>
        <p:xfrm>
          <a:off x="1660028" y="6138501"/>
          <a:ext cx="11214234" cy="460756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1214234">
                  <a:extLst>
                    <a:ext uri="{9D8B030D-6E8A-4147-A177-3AD203B41FA5}">
                      <a16:colId xmlns:a16="http://schemas.microsoft.com/office/drawing/2014/main" val="34302931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UserIdGenerator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SequenceStyleGenerator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public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generate(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SharedSessionContractImplementor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sharedSessionContractImplementor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o)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getContext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==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||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getContext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().equals(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getSource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.generate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sharedSessionContractImplementor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o);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((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o).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@Bean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@Bean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827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26298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8">
            <a:extLst>
              <a:ext uri="{FF2B5EF4-FFF2-40B4-BE49-F238E27FC236}">
                <a16:creationId xmlns:a16="http://schemas.microsoft.com/office/drawing/2014/main" id="{7DF63ADC-DD47-1E27-9EA5-1AD440A85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3116" y="9105961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en-US" dirty="0">
                <a:solidFill>
                  <a:srgbClr val="428BF9"/>
                </a:solidFill>
              </a:rPr>
              <a:t>C</a:t>
            </a:r>
            <a:r>
              <a:rPr lang="ru-RU" dirty="0">
                <a:solidFill>
                  <a:srgbClr val="428BF9"/>
                </a:solidFill>
              </a:rPr>
              <a:t> </a:t>
            </a:r>
            <a:r>
              <a:rPr lang="ru-RU" dirty="0" err="1">
                <a:solidFill>
                  <a:srgbClr val="428BF9"/>
                </a:solidFill>
              </a:rPr>
              <a:t>даунтаймом</a:t>
            </a:r>
            <a:r>
              <a:rPr lang="ru-RU" dirty="0">
                <a:solidFill>
                  <a:srgbClr val="428BF9"/>
                </a:solidFill>
              </a:rPr>
              <a:t> без синхронизации данных</a:t>
            </a:r>
            <a:r>
              <a:rPr lang="en-US" dirty="0">
                <a:solidFill>
                  <a:srgbClr val="428BF9"/>
                </a:solidFill>
              </a:rPr>
              <a:t> Oracle to PostgreSQL</a:t>
            </a:r>
            <a:endParaRPr dirty="0">
              <a:solidFill>
                <a:srgbClr val="428BF9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rgbClr val="428BF9"/>
                </a:solidFill>
              </a:rPr>
              <a:t>Без </a:t>
            </a:r>
            <a:r>
              <a:rPr lang="ru-RU" dirty="0" err="1">
                <a:solidFill>
                  <a:srgbClr val="428BF9"/>
                </a:solidFill>
              </a:rPr>
              <a:t>даунтайма</a:t>
            </a:r>
            <a:r>
              <a:rPr lang="ru-RU" dirty="0">
                <a:solidFill>
                  <a:srgbClr val="428BF9"/>
                </a:solidFill>
              </a:rPr>
              <a:t> с синхронизацией данных через </a:t>
            </a:r>
            <a:r>
              <a:rPr lang="en-US" dirty="0">
                <a:solidFill>
                  <a:srgbClr val="428BF9"/>
                </a:solidFill>
              </a:rPr>
              <a:t>Golden Gate</a:t>
            </a:r>
            <a:endParaRPr dirty="0">
              <a:solidFill>
                <a:srgbClr val="428BF9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en-US" dirty="0">
                <a:solidFill>
                  <a:srgbClr val="FF7B75"/>
                </a:solidFill>
              </a:rPr>
              <a:t>C</a:t>
            </a:r>
            <a:r>
              <a:rPr lang="ru-RU" dirty="0">
                <a:solidFill>
                  <a:srgbClr val="FF7B75"/>
                </a:solidFill>
              </a:rPr>
              <a:t> </a:t>
            </a:r>
            <a:r>
              <a:rPr lang="ru-RU" dirty="0" err="1">
                <a:solidFill>
                  <a:srgbClr val="FF7B75"/>
                </a:solidFill>
              </a:rPr>
              <a:t>даунтаймом</a:t>
            </a:r>
            <a:r>
              <a:rPr lang="ru-RU" dirty="0">
                <a:solidFill>
                  <a:srgbClr val="FF7B75"/>
                </a:solidFill>
              </a:rPr>
              <a:t> без синхронизации данных </a:t>
            </a:r>
            <a:r>
              <a:rPr lang="en-US" sz="2200" dirty="0">
                <a:solidFill>
                  <a:srgbClr val="FF7B75"/>
                </a:solidFill>
              </a:rPr>
              <a:t>PostgreSQL to PostgreSQL</a:t>
            </a:r>
            <a:endParaRPr sz="2200" dirty="0">
              <a:solidFill>
                <a:srgbClr val="FF7B75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rgbClr val="92D050"/>
                </a:solidFill>
              </a:rPr>
              <a:t>При вертикальном </a:t>
            </a:r>
            <a:r>
              <a:rPr lang="ru-RU" sz="2200" dirty="0" err="1">
                <a:solidFill>
                  <a:srgbClr val="92D050"/>
                </a:solidFill>
              </a:rPr>
              <a:t>шардировании</a:t>
            </a:r>
            <a:endParaRPr sz="2200" dirty="0">
              <a:solidFill>
                <a:srgbClr val="92D050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rgbClr val="FF7B75"/>
                </a:solidFill>
              </a:rPr>
              <a:t>Без </a:t>
            </a:r>
            <a:r>
              <a:rPr lang="ru-RU" dirty="0" err="1">
                <a:solidFill>
                  <a:srgbClr val="FF7B75"/>
                </a:solidFill>
              </a:rPr>
              <a:t>даунтайма</a:t>
            </a:r>
            <a:r>
              <a:rPr lang="ru-RU" dirty="0">
                <a:solidFill>
                  <a:srgbClr val="FF7B75"/>
                </a:solidFill>
              </a:rPr>
              <a:t> с синхронизацией данных</a:t>
            </a:r>
            <a:r>
              <a:rPr lang="en-US" dirty="0">
                <a:solidFill>
                  <a:srgbClr val="FF7B75"/>
                </a:solidFill>
              </a:rPr>
              <a:t> </a:t>
            </a:r>
            <a:r>
              <a:rPr lang="ru-RU" dirty="0">
                <a:solidFill>
                  <a:srgbClr val="FF7B75"/>
                </a:solidFill>
              </a:rPr>
              <a:t>средствами </a:t>
            </a:r>
            <a:r>
              <a:rPr lang="en-US" dirty="0">
                <a:solidFill>
                  <a:srgbClr val="FF7B75"/>
                </a:solidFill>
              </a:rPr>
              <a:t>PostgreSQL</a:t>
            </a:r>
            <a:endParaRPr lang="ru-RU" sz="2200" dirty="0">
              <a:solidFill>
                <a:srgbClr val="FF7B75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rgbClr val="92D050"/>
                </a:solidFill>
              </a:rPr>
              <a:t>При горизонтальном </a:t>
            </a:r>
            <a:r>
              <a:rPr lang="ru-RU" sz="2200" dirty="0" err="1">
                <a:solidFill>
                  <a:srgbClr val="92D050"/>
                </a:solidFill>
              </a:rPr>
              <a:t>шардировании</a:t>
            </a:r>
            <a:endParaRPr lang="ru-RU" sz="2200" dirty="0">
              <a:solidFill>
                <a:srgbClr val="92D050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FF7B75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FF7B75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92D050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92D050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Какие миграции актуальны?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5AC961EA-5D38-0759-CD38-60AD221D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36" y="4176864"/>
            <a:ext cx="1490820" cy="21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racle Database Design - Techasoft">
            <a:extLst>
              <a:ext uri="{FF2B5EF4-FFF2-40B4-BE49-F238E27FC236}">
                <a16:creationId xmlns:a16="http://schemas.microsoft.com/office/drawing/2014/main" id="{76732FA1-6780-7187-B024-038BDBEB3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974" y="4263778"/>
            <a:ext cx="1869265" cy="186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E7329B9D-5BDA-130B-5C15-022B3E4C1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102239" y="4953460"/>
            <a:ext cx="914400" cy="914400"/>
          </a:xfrm>
          <a:prstGeom prst="rect">
            <a:avLst/>
          </a:prstGeom>
        </p:spPr>
      </p:pic>
      <p:pic>
        <p:nvPicPr>
          <p:cNvPr id="9" name="Picture 2" descr="Oracle Database Design - Techasoft">
            <a:extLst>
              <a:ext uri="{FF2B5EF4-FFF2-40B4-BE49-F238E27FC236}">
                <a16:creationId xmlns:a16="http://schemas.microsoft.com/office/drawing/2014/main" id="{317C37BB-6687-31DB-704F-E574BE28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434" y="4514119"/>
            <a:ext cx="1230705" cy="12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203963BE-8FAC-F917-F29B-D19760BD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275" y="4423920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97E8A-F76E-582C-A974-07E126169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825" y="4871112"/>
            <a:ext cx="1124964" cy="699754"/>
          </a:xfrm>
          <a:prstGeom prst="rect">
            <a:avLst/>
          </a:prstGeom>
        </p:spPr>
      </p:pic>
      <p:pic>
        <p:nvPicPr>
          <p:cNvPr id="11" name="Graphic 10" descr="Arrow Straight">
            <a:extLst>
              <a:ext uri="{FF2B5EF4-FFF2-40B4-BE49-F238E27FC236}">
                <a16:creationId xmlns:a16="http://schemas.microsoft.com/office/drawing/2014/main" id="{D5C1F44A-54FA-93D6-966A-0B77C5D906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0252480" y="4875795"/>
            <a:ext cx="549769" cy="549769"/>
          </a:xfrm>
          <a:prstGeom prst="rect">
            <a:avLst/>
          </a:prstGeom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A11825DD-9D60-CE7B-06EB-4F095BE90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639370" y="4906439"/>
            <a:ext cx="549769" cy="549769"/>
          </a:xfrm>
          <a:prstGeom prst="rect">
            <a:avLst/>
          </a:prstGeom>
        </p:spPr>
      </p:pic>
      <p:pic>
        <p:nvPicPr>
          <p:cNvPr id="15" name="Graphic 14" descr="Arrow Straight">
            <a:extLst>
              <a:ext uri="{FF2B5EF4-FFF2-40B4-BE49-F238E27FC236}">
                <a16:creationId xmlns:a16="http://schemas.microsoft.com/office/drawing/2014/main" id="{65FCB38D-E0FA-5CEE-292B-A1DFCE3054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5384797" y="4850242"/>
            <a:ext cx="914400" cy="914400"/>
          </a:xfrm>
          <a:prstGeom prst="rect">
            <a:avLst/>
          </a:prstGeom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4A4E1D6B-2AA3-AD46-5F0B-8E9329396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930" y="4170035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8B567BBB-9ADE-AEA2-61DD-84B549681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120" y="8523022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>
            <a:extLst>
              <a:ext uri="{FF2B5EF4-FFF2-40B4-BE49-F238E27FC236}">
                <a16:creationId xmlns:a16="http://schemas.microsoft.com/office/drawing/2014/main" id="{7556FA17-A2AD-F1D4-9742-A015CCD65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44" y="8523022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Текст 15">
            <a:extLst>
              <a:ext uri="{FF2B5EF4-FFF2-40B4-BE49-F238E27FC236}">
                <a16:creationId xmlns:a16="http://schemas.microsoft.com/office/drawing/2014/main" id="{AC8AE405-CC76-85D1-2503-3C2A931DA834}"/>
              </a:ext>
            </a:extLst>
          </p:cNvPr>
          <p:cNvSpPr txBox="1">
            <a:spLocks/>
          </p:cNvSpPr>
          <p:nvPr/>
        </p:nvSpPr>
        <p:spPr>
          <a:xfrm>
            <a:off x="2697324" y="8599431"/>
            <a:ext cx="1615045" cy="9254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6500"/>
              </a:lnSpc>
            </a:pPr>
            <a:r>
              <a:rPr lang="en-US" sz="2800" b="1" dirty="0">
                <a:solidFill>
                  <a:srgbClr val="FF7B75"/>
                </a:solidFill>
                <a:latin typeface="Tinkoff Sans" panose="02000506050000020004" pitchFamily="2" charset="0"/>
              </a:rPr>
              <a:t>CDC</a:t>
            </a:r>
            <a:endParaRPr lang="ru-RU" sz="2800" b="1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26" name="Graphic 25" descr="Arrow Straight">
            <a:extLst>
              <a:ext uri="{FF2B5EF4-FFF2-40B4-BE49-F238E27FC236}">
                <a16:creationId xmlns:a16="http://schemas.microsoft.com/office/drawing/2014/main" id="{44D5DF38-68ED-8E2A-4F33-80C10CF373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3928753" y="8920930"/>
            <a:ext cx="549769" cy="549769"/>
          </a:xfrm>
          <a:prstGeom prst="rect">
            <a:avLst/>
          </a:prstGeom>
        </p:spPr>
      </p:pic>
      <p:pic>
        <p:nvPicPr>
          <p:cNvPr id="27" name="Graphic 26" descr="Arrow Straight">
            <a:extLst>
              <a:ext uri="{FF2B5EF4-FFF2-40B4-BE49-F238E27FC236}">
                <a16:creationId xmlns:a16="http://schemas.microsoft.com/office/drawing/2014/main" id="{A855B205-04A5-366E-522D-93C7151421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443286" y="8943109"/>
            <a:ext cx="549769" cy="549769"/>
          </a:xfrm>
          <a:prstGeom prst="rect">
            <a:avLst/>
          </a:prstGeom>
        </p:spPr>
      </p:pic>
      <p:pic>
        <p:nvPicPr>
          <p:cNvPr id="37" name="Graphic 36" descr="Table">
            <a:extLst>
              <a:ext uri="{FF2B5EF4-FFF2-40B4-BE49-F238E27FC236}">
                <a16:creationId xmlns:a16="http://schemas.microsoft.com/office/drawing/2014/main" id="{A64406F3-039B-7D85-C7E7-ABABEA699D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78892" y="7856167"/>
            <a:ext cx="1044669" cy="850987"/>
          </a:xfrm>
          <a:prstGeom prst="rect">
            <a:avLst/>
          </a:prstGeom>
        </p:spPr>
      </p:pic>
      <p:pic>
        <p:nvPicPr>
          <p:cNvPr id="38" name="Graphic 37" descr="Table">
            <a:extLst>
              <a:ext uri="{FF2B5EF4-FFF2-40B4-BE49-F238E27FC236}">
                <a16:creationId xmlns:a16="http://schemas.microsoft.com/office/drawing/2014/main" id="{0DF06958-F3BE-1245-3954-F272159824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4984" y="8479753"/>
            <a:ext cx="1044669" cy="850987"/>
          </a:xfrm>
          <a:prstGeom prst="rect">
            <a:avLst/>
          </a:prstGeom>
        </p:spPr>
      </p:pic>
      <p:pic>
        <p:nvPicPr>
          <p:cNvPr id="39" name="Graphic 38" descr="Table">
            <a:extLst>
              <a:ext uri="{FF2B5EF4-FFF2-40B4-BE49-F238E27FC236}">
                <a16:creationId xmlns:a16="http://schemas.microsoft.com/office/drawing/2014/main" id="{75EB4AEF-C271-CBC4-E0ED-0AFC076BA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73451" y="9095675"/>
            <a:ext cx="1044669" cy="850987"/>
          </a:xfrm>
          <a:prstGeom prst="rect">
            <a:avLst/>
          </a:prstGeom>
        </p:spPr>
      </p:pic>
      <p:pic>
        <p:nvPicPr>
          <p:cNvPr id="40" name="Graphic 39" descr="Arrow Straight">
            <a:extLst>
              <a:ext uri="{FF2B5EF4-FFF2-40B4-BE49-F238E27FC236}">
                <a16:creationId xmlns:a16="http://schemas.microsoft.com/office/drawing/2014/main" id="{08A2C9D2-BAD9-F98D-7785-A6AFC64E0C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9218070" y="8444214"/>
            <a:ext cx="914400" cy="914400"/>
          </a:xfrm>
          <a:prstGeom prst="rect">
            <a:avLst/>
          </a:prstGeom>
        </p:spPr>
      </p:pic>
      <p:pic>
        <p:nvPicPr>
          <p:cNvPr id="41" name="Picture 18">
            <a:extLst>
              <a:ext uri="{FF2B5EF4-FFF2-40B4-BE49-F238E27FC236}">
                <a16:creationId xmlns:a16="http://schemas.microsoft.com/office/drawing/2014/main" id="{A8F7F44D-427D-CEA4-426C-BA193003C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381" y="7835589"/>
            <a:ext cx="1490820" cy="21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EB371A30-4D03-59AF-DCA8-C7C1179E2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0971" y="9143828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Oracle Database Design - Techasoft">
            <a:extLst>
              <a:ext uri="{FF2B5EF4-FFF2-40B4-BE49-F238E27FC236}">
                <a16:creationId xmlns:a16="http://schemas.microsoft.com/office/drawing/2014/main" id="{B9F1EC40-7A68-83F7-3CE7-D1476186F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7308" y="7775590"/>
            <a:ext cx="1595922" cy="106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">
            <a:extLst>
              <a:ext uri="{FF2B5EF4-FFF2-40B4-BE49-F238E27FC236}">
                <a16:creationId xmlns:a16="http://schemas.microsoft.com/office/drawing/2014/main" id="{D704998C-B1C2-0709-3BA4-177E9EF43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3254" y="9047032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>
            <a:extLst>
              <a:ext uri="{FF2B5EF4-FFF2-40B4-BE49-F238E27FC236}">
                <a16:creationId xmlns:a16="http://schemas.microsoft.com/office/drawing/2014/main" id="{9943CB45-5CC2-FEB7-51FC-68F8F1149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1363" y="9470699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8">
            <a:extLst>
              <a:ext uri="{FF2B5EF4-FFF2-40B4-BE49-F238E27FC236}">
                <a16:creationId xmlns:a16="http://schemas.microsoft.com/office/drawing/2014/main" id="{4573C612-CD22-86CB-2030-36F22EFB1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1225" y="9558693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>
            <a:extLst>
              <a:ext uri="{FF2B5EF4-FFF2-40B4-BE49-F238E27FC236}">
                <a16:creationId xmlns:a16="http://schemas.microsoft.com/office/drawing/2014/main" id="{306DD49E-D343-14AA-02BD-E5003B3A7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1979" y="9439264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Arrow Straight">
            <a:extLst>
              <a:ext uri="{FF2B5EF4-FFF2-40B4-BE49-F238E27FC236}">
                <a16:creationId xmlns:a16="http://schemas.microsoft.com/office/drawing/2014/main" id="{D2D5FBA3-F1F2-BCC9-49E2-80DED7BD2D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5925018" y="8766145"/>
            <a:ext cx="318792" cy="318792"/>
          </a:xfrm>
          <a:prstGeom prst="rect">
            <a:avLst/>
          </a:prstGeom>
        </p:spPr>
      </p:pic>
      <p:pic>
        <p:nvPicPr>
          <p:cNvPr id="51" name="Graphic 50" descr="Arrow Straight">
            <a:extLst>
              <a:ext uri="{FF2B5EF4-FFF2-40B4-BE49-F238E27FC236}">
                <a16:creationId xmlns:a16="http://schemas.microsoft.com/office/drawing/2014/main" id="{12F42169-846F-E204-5EFB-9F4C30F9F3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6164041" y="8768343"/>
            <a:ext cx="318792" cy="318792"/>
          </a:xfrm>
          <a:prstGeom prst="rect">
            <a:avLst/>
          </a:prstGeom>
        </p:spPr>
      </p:pic>
      <p:pic>
        <p:nvPicPr>
          <p:cNvPr id="52" name="Graphic 51" descr="Arrow Straight">
            <a:extLst>
              <a:ext uri="{FF2B5EF4-FFF2-40B4-BE49-F238E27FC236}">
                <a16:creationId xmlns:a16="http://schemas.microsoft.com/office/drawing/2014/main" id="{EA669D27-3D22-0338-EB4D-EAD1D51CC7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5683495" y="8766145"/>
            <a:ext cx="318792" cy="318792"/>
          </a:xfrm>
          <a:prstGeom prst="rect">
            <a:avLst/>
          </a:prstGeom>
        </p:spPr>
      </p:pic>
      <p:pic>
        <p:nvPicPr>
          <p:cNvPr id="53" name="Picture 18">
            <a:extLst>
              <a:ext uri="{FF2B5EF4-FFF2-40B4-BE49-F238E27FC236}">
                <a16:creationId xmlns:a16="http://schemas.microsoft.com/office/drawing/2014/main" id="{8FD53021-FC20-3166-0F9A-5CBD008D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710" y="4170035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2555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Проблемы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F1E033EA-C397-2F13-9B50-5C5A68154B40}"/>
              </a:ext>
            </a:extLst>
          </p:cNvPr>
          <p:cNvSpPr txBox="1">
            <a:spLocks/>
          </p:cNvSpPr>
          <p:nvPr/>
        </p:nvSpPr>
        <p:spPr>
          <a:xfrm>
            <a:off x="1070167" y="2171068"/>
            <a:ext cx="11214234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@Transactional</a:t>
            </a:r>
            <a:r>
              <a:rPr lang="en-US" sz="2800" dirty="0"/>
              <a:t> </a:t>
            </a:r>
            <a:r>
              <a:rPr lang="ru-RU" sz="2800" dirty="0"/>
              <a:t>будет работать только с дефолтным контекстом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Синтаксис запросов аннотаций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@Query</a:t>
            </a:r>
            <a:r>
              <a:rPr lang="en-US" sz="2800" dirty="0"/>
              <a:t> </a:t>
            </a:r>
            <a:r>
              <a:rPr lang="ru-RU" sz="2800" dirty="0"/>
              <a:t>должен работать в разнородных источниках имеющих разный диалект</a:t>
            </a:r>
          </a:p>
        </p:txBody>
      </p:sp>
    </p:spTree>
    <p:extLst>
      <p:ext uri="{BB962C8B-B14F-4D97-AF65-F5344CB8AC3E}">
        <p14:creationId xmlns:p14="http://schemas.microsoft.com/office/powerpoint/2010/main" val="199064575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Outbox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8A2783-5C7E-5617-B34F-5FC2D1504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485046"/>
              </p:ext>
            </p:extLst>
          </p:nvPr>
        </p:nvGraphicFramePr>
        <p:xfrm>
          <a:off x="1193910" y="1858962"/>
          <a:ext cx="12821636" cy="74422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821636">
                  <a:extLst>
                    <a:ext uri="{9D8B030D-6E8A-4147-A177-3AD203B41FA5}">
                      <a16:colId xmlns:a16="http://schemas.microsoft.com/office/drawing/2014/main" val="36218523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Optional&lt;User&gt;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multiSaveUser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(User user,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RequestMethod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Outbox outbox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Outbox();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outbox.setMethod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Optional&lt;User&gt;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transactionTemplate.execute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transactionStatus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-&gt;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Optional&lt;User&gt; o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saveUser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(user);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ObjectMapper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objectMapper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JsonMapper.builder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.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findAndAddModules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.build();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outbox.setMessage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objectMapper.writeValueAsString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o.get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JsonProcessingException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e)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RuntimeException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(e);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outboxRepository.save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(outbox);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dataSourceMap.hasDataSource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hikariProperties.getTarget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AutoCloseable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a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dataSourceContextHolder.setContext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hikariProperties.getTarget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saveUser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(user);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(Exception e)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log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error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e);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outboxRepository.delete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(outbox);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391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36251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Пример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F1E033EA-C397-2F13-9B50-5C5A68154B40}"/>
              </a:ext>
            </a:extLst>
          </p:cNvPr>
          <p:cNvSpPr txBox="1">
            <a:spLocks/>
          </p:cNvSpPr>
          <p:nvPr/>
        </p:nvSpPr>
        <p:spPr>
          <a:xfrm>
            <a:off x="1968801" y="1934585"/>
            <a:ext cx="11214234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3"/>
              </a:rPr>
              <a:t>https://github.com/dimarudik/multi-datasource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in docker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6152979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 dirty="0">
                <a:latin typeface="Tinkoff Sans" panose="02000506050000020004" pitchFamily="2" charset="0"/>
              </a:rPr>
              <a:t>Спасибо!</a:t>
            </a:r>
            <a:endParaRPr sz="90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560606C-CBB2-99EB-8BBB-DD6655449AA6}"/>
              </a:ext>
            </a:extLst>
          </p:cNvPr>
          <p:cNvSpPr/>
          <p:nvPr/>
        </p:nvSpPr>
        <p:spPr>
          <a:xfrm rot="16200000">
            <a:off x="5434098" y="-5440655"/>
            <a:ext cx="8932073" cy="1980027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2073" h="19800272">
                <a:moveTo>
                  <a:pt x="1644985" y="0"/>
                </a:moveTo>
                <a:lnTo>
                  <a:pt x="4569494" y="0"/>
                </a:lnTo>
                <a:lnTo>
                  <a:pt x="8932073" y="0"/>
                </a:lnTo>
                <a:cubicBezTo>
                  <a:pt x="8925852" y="3707601"/>
                  <a:pt x="8926371" y="16092671"/>
                  <a:pt x="8920150" y="19800272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18DDA005-B9D8-0943-BE12-56E21BC8D322}"/>
              </a:ext>
            </a:extLst>
          </p:cNvPr>
          <p:cNvSpPr txBox="1">
            <a:spLocks/>
          </p:cNvSpPr>
          <p:nvPr/>
        </p:nvSpPr>
        <p:spPr>
          <a:xfrm>
            <a:off x="5243228" y="5053538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При объемах на источнике более 200</a:t>
            </a:r>
            <a:r>
              <a:rPr lang="en-US" dirty="0"/>
              <a:t>GB</a:t>
            </a:r>
            <a:r>
              <a:rPr lang="ru-RU" dirty="0"/>
              <a:t>. Актуальна при миграции критичных сервисов.</a:t>
            </a:r>
            <a:endParaRPr lang="en-US" dirty="0"/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70C6BE73-B75B-D349-BEF2-85259F930BE3}"/>
              </a:ext>
            </a:extLst>
          </p:cNvPr>
          <p:cNvSpPr txBox="1">
            <a:spLocks/>
          </p:cNvSpPr>
          <p:nvPr/>
        </p:nvSpPr>
        <p:spPr>
          <a:xfrm>
            <a:off x="5251432" y="4445216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Миграция без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даунтайма</a:t>
            </a:r>
            <a:endParaRPr lang="ru-RU" sz="3248" dirty="0">
              <a:latin typeface="TINKOFFSANS-MEDIUM" panose="02000506050000020004" pitchFamily="2" charset="0"/>
            </a:endParaRPr>
          </a:p>
          <a:p>
            <a:pPr hangingPunct="1">
              <a:lnSpc>
                <a:spcPct val="100000"/>
              </a:lnSpc>
            </a:pPr>
            <a:endParaRPr lang="ru-RU" sz="3248" dirty="0">
              <a:latin typeface="TINKOFFSANS-MEDIUM" panose="02000506050000020004" pitchFamily="2" charset="0"/>
            </a:endParaRP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7BD0883B-9A8B-2C4E-AA29-3F766683EBFB}"/>
              </a:ext>
            </a:extLst>
          </p:cNvPr>
          <p:cNvSpPr txBox="1">
            <a:spLocks/>
          </p:cNvSpPr>
          <p:nvPr/>
        </p:nvSpPr>
        <p:spPr>
          <a:xfrm>
            <a:off x="5243228" y="7264345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Как не потерять данные при сложном сценарии миграции. </a:t>
            </a:r>
          </a:p>
        </p:txBody>
      </p:sp>
      <p:sp>
        <p:nvSpPr>
          <p:cNvPr id="17" name="Уровень текста 1…">
            <a:extLst>
              <a:ext uri="{FF2B5EF4-FFF2-40B4-BE49-F238E27FC236}">
                <a16:creationId xmlns:a16="http://schemas.microsoft.com/office/drawing/2014/main" id="{96433198-DC0F-7044-8004-6AA8F0526A1C}"/>
              </a:ext>
            </a:extLst>
          </p:cNvPr>
          <p:cNvSpPr txBox="1">
            <a:spLocks/>
          </p:cNvSpPr>
          <p:nvPr/>
        </p:nvSpPr>
        <p:spPr>
          <a:xfrm>
            <a:off x="5251432" y="6669504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Сценарии миграций без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даунтайма</a:t>
            </a:r>
            <a:endParaRPr lang="ru-RU" sz="3248" dirty="0">
              <a:latin typeface="TINKOFFSANS-MEDIUM" panose="02000506050000020004" pitchFamily="2" charset="0"/>
            </a:endParaRPr>
          </a:p>
        </p:txBody>
      </p:sp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06E4D3C5-147B-AC47-80C3-90F7C0AAE661}"/>
              </a:ext>
            </a:extLst>
          </p:cNvPr>
          <p:cNvSpPr txBox="1">
            <a:spLocks/>
          </p:cNvSpPr>
          <p:nvPr/>
        </p:nvSpPr>
        <p:spPr>
          <a:xfrm>
            <a:off x="5197221" y="2854721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Актуальна при выезде</a:t>
            </a:r>
            <a:r>
              <a:rPr lang="en-US" dirty="0"/>
              <a:t> </a:t>
            </a:r>
            <a:r>
              <a:rPr lang="ru-RU" dirty="0"/>
              <a:t>не более 200</a:t>
            </a:r>
            <a:r>
              <a:rPr lang="en-US" dirty="0"/>
              <a:t>GB </a:t>
            </a:r>
            <a:r>
              <a:rPr lang="ru-RU" dirty="0"/>
              <a:t>и </a:t>
            </a:r>
            <a:r>
              <a:rPr lang="ru-RU" dirty="0" err="1"/>
              <a:t>даунтайме</a:t>
            </a:r>
            <a:r>
              <a:rPr lang="ru-RU" dirty="0"/>
              <a:t> не более</a:t>
            </a:r>
            <a:r>
              <a:rPr lang="en-US" dirty="0"/>
              <a:t> </a:t>
            </a:r>
            <a:r>
              <a:rPr lang="ru-RU" dirty="0"/>
              <a:t>45 минут.</a:t>
            </a:r>
          </a:p>
        </p:txBody>
      </p:sp>
      <p:sp>
        <p:nvSpPr>
          <p:cNvPr id="20" name="Уровень текста 1…">
            <a:extLst>
              <a:ext uri="{FF2B5EF4-FFF2-40B4-BE49-F238E27FC236}">
                <a16:creationId xmlns:a16="http://schemas.microsoft.com/office/drawing/2014/main" id="{C3F4B3AB-3C07-6C43-B4B3-CE871B546357}"/>
              </a:ext>
            </a:extLst>
          </p:cNvPr>
          <p:cNvSpPr txBox="1">
            <a:spLocks/>
          </p:cNvSpPr>
          <p:nvPr/>
        </p:nvSpPr>
        <p:spPr>
          <a:xfrm>
            <a:off x="5205425" y="2259880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Миграция с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даунтаймом</a:t>
            </a:r>
            <a:endParaRPr lang="ru-RU" sz="3248" dirty="0">
              <a:latin typeface="TINKOFFSANS-MEDIUM" panose="02000506050000020004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E8708C-803C-F944-AE4F-175455C0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2154551"/>
            <a:ext cx="599980" cy="59998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F0A869A-871D-604B-82A9-CDE46ABC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6564175"/>
            <a:ext cx="599980" cy="59998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4252ECD-A32C-B94C-B85F-1762A381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4339887"/>
            <a:ext cx="599980" cy="599980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56105DD6-B73B-DEDC-A253-A54BADF18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C0EAB979-C51F-A3FD-25FA-7EA6EFF8C06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О чем презентация</a:t>
            </a:r>
          </a:p>
        </p:txBody>
      </p:sp>
    </p:spTree>
    <p:extLst>
      <p:ext uri="{BB962C8B-B14F-4D97-AF65-F5344CB8AC3E}">
        <p14:creationId xmlns:p14="http://schemas.microsoft.com/office/powerpoint/2010/main" val="283409999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3953663" y="3246535"/>
            <a:ext cx="8888886" cy="367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выезде нескольких таблиц из коммунальной базы в качестве нового сервиса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объем </a:t>
            </a:r>
            <a:r>
              <a:rPr lang="ru-RU" sz="2800" dirty="0" err="1"/>
              <a:t>мигрируемых</a:t>
            </a:r>
            <a:r>
              <a:rPr lang="ru-RU" sz="2800" dirty="0"/>
              <a:t> данных на источнике не превышает 200</a:t>
            </a:r>
            <a:r>
              <a:rPr lang="en-US" sz="2800" dirty="0"/>
              <a:t>GB</a:t>
            </a:r>
            <a:r>
              <a:rPr lang="ru-RU" sz="2800" dirty="0"/>
              <a:t>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мы можем позволить себе </a:t>
            </a:r>
            <a:r>
              <a:rPr lang="ru-RU" sz="2800" dirty="0" err="1"/>
              <a:t>даунтайм</a:t>
            </a:r>
            <a:r>
              <a:rPr lang="ru-RU" sz="2800" dirty="0"/>
              <a:t> в пределах 45 минут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846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Когда может понадобиться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r>
              <a:rPr lang="ru-RU" sz="6000" b="1" dirty="0">
                <a:latin typeface="Tinkoff Sans" panose="02000506050000020004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44995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778722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 мигрировать данные самостоятельно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из </a:t>
            </a:r>
            <a:r>
              <a:rPr lang="en-US" sz="6000" b="1" dirty="0">
                <a:latin typeface="Tinkoff Sans" panose="02000506050000020004" pitchFamily="2" charset="0"/>
              </a:rPr>
              <a:t>Oracle</a:t>
            </a:r>
            <a:r>
              <a:rPr lang="ru-RU" sz="6000" b="1" dirty="0">
                <a:latin typeface="Tinkoff Sans" panose="02000506050000020004" pitchFamily="2" charset="0"/>
              </a:rPr>
              <a:t>?</a:t>
            </a:r>
          </a:p>
        </p:txBody>
      </p:sp>
      <p:pic>
        <p:nvPicPr>
          <p:cNvPr id="3" name="Picture 24" descr="Oracle ROWID Format">
            <a:extLst>
              <a:ext uri="{FF2B5EF4-FFF2-40B4-BE49-F238E27FC236}">
                <a16:creationId xmlns:a16="http://schemas.microsoft.com/office/drawing/2014/main" id="{582C9F1C-67F9-4670-98AB-DDEEC5828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349" y="2129001"/>
            <a:ext cx="5855723" cy="1816466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7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41748-28FD-0425-2386-20C79C5E7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6109" y="4233995"/>
            <a:ext cx="2703584" cy="479712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966701-F218-884E-654F-1199B997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917982"/>
              </p:ext>
            </p:extLst>
          </p:nvPr>
        </p:nvGraphicFramePr>
        <p:xfrm>
          <a:off x="1673390" y="2129001"/>
          <a:ext cx="8562430" cy="2174240"/>
        </p:xfrm>
        <a:graphic>
          <a:graphicData uri="http://schemas.openxmlformats.org/drawingml/2006/table">
            <a:tbl>
              <a:tblPr>
                <a:effectLst>
                  <a:outerShdw blurRad="164050" dist="38100" dir="2700000" algn="tl" rotWithShape="0">
                    <a:prstClr val="black">
                      <a:alpha val="75863"/>
                    </a:prstClr>
                  </a:outerShdw>
                </a:effectLst>
              </a:tblPr>
              <a:tblGrid>
                <a:gridCol w="8562430">
                  <a:extLst>
                    <a:ext uri="{9D8B030D-6E8A-4147-A177-3AD203B41FA5}">
                      <a16:colId xmlns:a16="http://schemas.microsoft.com/office/drawing/2014/main" val="2692432842"/>
                    </a:ext>
                  </a:extLst>
                </a:gridCol>
              </a:tblGrid>
              <a:tr h="153211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begin 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dbms_parallel_execute.create_chunks_by_rowid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(  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task_name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'TABLE1_TASK'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table_owner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'TEST'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table_name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'TABLE1'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by_row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=&gt; TRUE,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chunk_size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100000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);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end;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BC6060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3498"/>
                  </a:ext>
                </a:extLst>
              </a:tr>
              <a:tr h="28435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4364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FE2493C-EDAE-30BE-30CE-BAC9658E9C57}"/>
              </a:ext>
            </a:extLst>
          </p:cNvPr>
          <p:cNvSpPr txBox="1"/>
          <p:nvPr/>
        </p:nvSpPr>
        <p:spPr>
          <a:xfrm>
            <a:off x="1673390" y="5599170"/>
            <a:ext cx="11369200" cy="3293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152400" dist="38100" dir="2700000" algn="tl" rotWithShape="0">
              <a:prstClr val="black">
                <a:alpha val="76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TEST@xe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rowid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t.id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t.name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t.gender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t.textclob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from test.table1 t where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rownum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ROWID                      ID NAME                                         GENDER TEXTCLOB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------------------ ---------- ---------------------------------------- ---------- ----------------------------------------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AAASfoAAMAAAACDAAA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AAASfoAAMAAAACDAAB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AAASfoAAMAAAACDAAC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AAASfoAAMAAAACDAAF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AAASfoAAMAAAACDAAG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AAASfoAAMAAAACDAAH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AAASfoAAMAAAACDAAI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AAASfoAAMAAAACDAAJ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rows selected.</a:t>
            </a:r>
            <a:endParaRPr lang="en-RU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C5E9BB-7FA9-546D-F2DD-D1E7DD857ECC}"/>
              </a:ext>
            </a:extLst>
          </p:cNvPr>
          <p:cNvSpPr txBox="1"/>
          <p:nvPr/>
        </p:nvSpPr>
        <p:spPr>
          <a:xfrm>
            <a:off x="1673390" y="9853234"/>
            <a:ext cx="7035800" cy="365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 </a:t>
            </a:r>
            <a:r>
              <a:rPr lang="en-RU" b="1" dirty="0">
                <a:solidFill>
                  <a:srgbClr val="FF0000"/>
                </a:solidFill>
              </a:rPr>
              <a:t>ORA-01555 Snapshot Too Old</a:t>
            </a:r>
          </a:p>
        </p:txBody>
      </p:sp>
    </p:spTree>
    <p:extLst>
      <p:ext uri="{BB962C8B-B14F-4D97-AF65-F5344CB8AC3E}">
        <p14:creationId xmlns:p14="http://schemas.microsoft.com/office/powerpoint/2010/main" val="138272035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7" y="562637"/>
            <a:ext cx="1882192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5600" b="1" dirty="0">
                <a:latin typeface="Tinkoff Sans" panose="02000506050000020004" pitchFamily="2" charset="0"/>
              </a:rPr>
              <a:t>Как мигрировать данные самостоятельно</a:t>
            </a:r>
            <a:r>
              <a:rPr lang="en-US" sz="5600" b="1" dirty="0">
                <a:latin typeface="Tinkoff Sans" panose="02000506050000020004" pitchFamily="2" charset="0"/>
              </a:rPr>
              <a:t> </a:t>
            </a:r>
            <a:r>
              <a:rPr lang="ru-RU" sz="5600" b="1" dirty="0">
                <a:latin typeface="Tinkoff Sans" panose="02000506050000020004" pitchFamily="2" charset="0"/>
              </a:rPr>
              <a:t>из </a:t>
            </a:r>
            <a:r>
              <a:rPr lang="en-US" sz="5600" b="1" dirty="0">
                <a:latin typeface="Tinkoff Sans" panose="02000506050000020004" pitchFamily="2" charset="0"/>
              </a:rPr>
              <a:t>PostgreSQL</a:t>
            </a:r>
            <a:r>
              <a:rPr lang="ru-RU" sz="5600" b="1" dirty="0">
                <a:latin typeface="Tinkoff Sans" panose="02000506050000020004" pitchFamily="2" charset="0"/>
              </a:rPr>
              <a:t>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169C63-15EA-9695-1B10-A31C692F8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474500"/>
              </p:ext>
            </p:extLst>
          </p:nvPr>
        </p:nvGraphicFramePr>
        <p:xfrm>
          <a:off x="1106502" y="1625541"/>
          <a:ext cx="9307512" cy="3598916"/>
        </p:xfrm>
        <a:graphic>
          <a:graphicData uri="http://schemas.openxmlformats.org/drawingml/2006/table">
            <a:tbl>
              <a:tblPr>
                <a:effectLst>
                  <a:outerShdw blurRad="152400" dist="38100" dir="5400000" algn="t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9307512">
                  <a:extLst>
                    <a:ext uri="{9D8B030D-6E8A-4147-A177-3AD203B41FA5}">
                      <a16:colId xmlns:a16="http://schemas.microsoft.com/office/drawing/2014/main" val="3314015764"/>
                    </a:ext>
                  </a:extLst>
                </a:gridCol>
              </a:tblGrid>
              <a:tr h="359891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limit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            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         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textclob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--------+----+-----------------------------------+--------+----------------------------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 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34157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13F0E1C-E32D-B21F-BBDF-315D6C25F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386301"/>
              </p:ext>
            </p:extLst>
          </p:nvPr>
        </p:nvGraphicFramePr>
        <p:xfrm>
          <a:off x="1106502" y="5580062"/>
          <a:ext cx="13981111" cy="5034280"/>
        </p:xfrm>
        <a:graphic>
          <a:graphicData uri="http://schemas.openxmlformats.org/drawingml/2006/table">
            <a:tbl>
              <a:tblPr>
                <a:effectLst>
                  <a:outerShdw blurRad="152400" dist="38100" dir="5400000" algn="t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3981111">
                  <a:extLst>
                    <a:ext uri="{9D8B030D-6E8A-4147-A177-3AD203B41FA5}">
                      <a16:colId xmlns:a16="http://schemas.microsoft.com/office/drawing/2014/main" val="2716933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where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between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 and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)’;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            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         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textclob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------+----+-----------------------------------+--------+----------------------------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explain (analyze, buffers)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where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between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 and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QUERY PLAN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---------------------------------------------------------------------------------------------------------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Range Scan on table1 t  (cost=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.4.07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width=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(actual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.0.012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loops=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TID Cond: ((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&gt;=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)'::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AND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&lt;=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)'::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Buffers: shared hit=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Planning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0.062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ms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Execution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0.118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612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0174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«Бублик» - утилита для переноса данных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B503CB4-1F7A-289E-019C-E7E5543E7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087226"/>
              </p:ext>
            </p:extLst>
          </p:nvPr>
        </p:nvGraphicFramePr>
        <p:xfrm>
          <a:off x="1733020" y="3646534"/>
          <a:ext cx="14133514" cy="25654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4133514">
                  <a:extLst>
                    <a:ext uri="{9D8B030D-6E8A-4147-A177-3AD203B41FA5}">
                      <a16:colId xmlns:a16="http://schemas.microsoft.com/office/drawing/2014/main" val="100927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threadCount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10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fromProperties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jdbc:oracle:thin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:@(description=(address=(host=localhost)(protocol=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tcp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)(port=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1521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connect_data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service_name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=xepdb1)))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user: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password: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jdbc:postgresql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16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//localhost:5432/</a:t>
                      </a:r>
                      <a:r>
                        <a:rPr lang="en-US" sz="1600" b="0" i="0" u="none" strike="noStrike" dirty="0" err="1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user: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password: test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27068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8DD1555-BD5E-4B67-5271-D4BA55CBD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073063"/>
              </p:ext>
            </p:extLst>
          </p:nvPr>
        </p:nvGraphicFramePr>
        <p:xfrm>
          <a:off x="1733020" y="7007681"/>
          <a:ext cx="14133513" cy="305308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4133513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"TEST"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"PUBLIC"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"/*+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(TABLE1) */"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"1 = 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"TABLE1_TASK"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[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48A23CF6-03F3-F948-5BFA-63C5E255158F}"/>
              </a:ext>
            </a:extLst>
          </p:cNvPr>
          <p:cNvSpPr txBox="1">
            <a:spLocks/>
          </p:cNvSpPr>
          <p:nvPr/>
        </p:nvSpPr>
        <p:spPr>
          <a:xfrm>
            <a:off x="2187867" y="1805864"/>
            <a:ext cx="8888886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 →  PostgreSQL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PostgreSQL  →  PostgreSQL</a:t>
            </a:r>
            <a:endParaRPr lang="ru-RU" sz="2800" dirty="0"/>
          </a:p>
        </p:txBody>
      </p:sp>
      <p:sp>
        <p:nvSpPr>
          <p:cNvPr id="3" name="Текст 17">
            <a:hlinkClick r:id="rId3"/>
            <a:extLst>
              <a:ext uri="{FF2B5EF4-FFF2-40B4-BE49-F238E27FC236}">
                <a16:creationId xmlns:a16="http://schemas.microsoft.com/office/drawing/2014/main" id="{DCB3F74F-5300-24F8-12A0-03D28BB15D28}"/>
              </a:ext>
            </a:extLst>
          </p:cNvPr>
          <p:cNvSpPr txBox="1">
            <a:spLocks/>
          </p:cNvSpPr>
          <p:nvPr/>
        </p:nvSpPr>
        <p:spPr>
          <a:xfrm>
            <a:off x="1748650" y="10429739"/>
            <a:ext cx="157379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1400" b="1" dirty="0">
                <a:latin typeface="Tinkoff Sans" panose="02000506050000020004" pitchFamily="2" charset="0"/>
                <a:hlinkClick r:id="rId3"/>
              </a:rPr>
              <a:t>https://</a:t>
            </a:r>
            <a:r>
              <a:rPr lang="en-US" sz="1400" b="1" dirty="0" err="1">
                <a:latin typeface="Tinkoff Sans" panose="02000506050000020004" pitchFamily="2" charset="0"/>
                <a:hlinkClick r:id="rId3"/>
              </a:rPr>
              <a:t>github.com</a:t>
            </a:r>
            <a:r>
              <a:rPr lang="en-US" sz="1400" b="1" dirty="0">
                <a:latin typeface="Tinkoff Sans" panose="02000506050000020004" pitchFamily="2" charset="0"/>
                <a:hlinkClick r:id="rId3"/>
              </a:rPr>
              <a:t>/</a:t>
            </a:r>
            <a:r>
              <a:rPr lang="en-US" sz="1400" b="1" dirty="0" err="1">
                <a:latin typeface="Tinkoff Sans" panose="02000506050000020004" pitchFamily="2" charset="0"/>
                <a:hlinkClick r:id="rId3"/>
              </a:rPr>
              <a:t>dimarudik</a:t>
            </a:r>
            <a:r>
              <a:rPr lang="en-US" sz="1400" b="1" dirty="0">
                <a:latin typeface="Tinkoff Sans" panose="02000506050000020004" pitchFamily="2" charset="0"/>
                <a:hlinkClick r:id="rId3"/>
              </a:rPr>
              <a:t>/</a:t>
            </a:r>
            <a:r>
              <a:rPr lang="en-US" sz="1400" b="1" dirty="0" err="1">
                <a:latin typeface="Tinkoff Sans" panose="02000506050000020004" pitchFamily="2" charset="0"/>
                <a:hlinkClick r:id="rId3"/>
              </a:rPr>
              <a:t>bublik</a:t>
            </a:r>
            <a:endParaRPr lang="ru-RU" sz="14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78131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Миграция без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даунтайма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6971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29111</TotalTime>
  <Words>3114</Words>
  <Application>Microsoft Macintosh PowerPoint</Application>
  <PresentationFormat>Custom</PresentationFormat>
  <Paragraphs>327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Consolas</vt:lpstr>
      <vt:lpstr>Tinkoff Sans</vt:lpstr>
      <vt:lpstr>TINKOFFSANS-MEDIUM</vt:lpstr>
      <vt:lpstr>Wingdings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Dmitrii Rudik</cp:lastModifiedBy>
  <cp:revision>675</cp:revision>
  <dcterms:modified xsi:type="dcterms:W3CDTF">2024-03-14T10:13:48Z</dcterms:modified>
</cp:coreProperties>
</file>